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04" r:id="rId2"/>
    <p:sldMasterId id="2147483648" r:id="rId3"/>
  </p:sldMasterIdLst>
  <p:notesMasterIdLst>
    <p:notesMasterId r:id="rId47"/>
  </p:notesMasterIdLst>
  <p:sldIdLst>
    <p:sldId id="257" r:id="rId4"/>
    <p:sldId id="305" r:id="rId5"/>
    <p:sldId id="260" r:id="rId6"/>
    <p:sldId id="258" r:id="rId7"/>
    <p:sldId id="311" r:id="rId8"/>
    <p:sldId id="312" r:id="rId9"/>
    <p:sldId id="267" r:id="rId10"/>
    <p:sldId id="270" r:id="rId11"/>
    <p:sldId id="271" r:id="rId12"/>
    <p:sldId id="304" r:id="rId13"/>
    <p:sldId id="272" r:id="rId14"/>
    <p:sldId id="517" r:id="rId15"/>
    <p:sldId id="261" r:id="rId16"/>
    <p:sldId id="514" r:id="rId17"/>
    <p:sldId id="515" r:id="rId18"/>
    <p:sldId id="516" r:id="rId19"/>
    <p:sldId id="512" r:id="rId20"/>
    <p:sldId id="518" r:id="rId21"/>
    <p:sldId id="290" r:id="rId22"/>
    <p:sldId id="295" r:id="rId23"/>
    <p:sldId id="308" r:id="rId24"/>
    <p:sldId id="303" r:id="rId25"/>
    <p:sldId id="263" r:id="rId26"/>
    <p:sldId id="306" r:id="rId27"/>
    <p:sldId id="285" r:id="rId28"/>
    <p:sldId id="286" r:id="rId29"/>
    <p:sldId id="287" r:id="rId30"/>
    <p:sldId id="288" r:id="rId31"/>
    <p:sldId id="296" r:id="rId32"/>
    <p:sldId id="299" r:id="rId33"/>
    <p:sldId id="298" r:id="rId34"/>
    <p:sldId id="297" r:id="rId35"/>
    <p:sldId id="301" r:id="rId36"/>
    <p:sldId id="300" r:id="rId37"/>
    <p:sldId id="302" r:id="rId38"/>
    <p:sldId id="313" r:id="rId39"/>
    <p:sldId id="307" r:id="rId40"/>
    <p:sldId id="256" r:id="rId41"/>
    <p:sldId id="284" r:id="rId42"/>
    <p:sldId id="289" r:id="rId43"/>
    <p:sldId id="521" r:id="rId44"/>
    <p:sldId id="523" r:id="rId45"/>
    <p:sldId id="522" r:id="rId4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81719" autoAdjust="0"/>
  </p:normalViewPr>
  <p:slideViewPr>
    <p:cSldViewPr snapToGrid="0">
      <p:cViewPr varScale="1">
        <p:scale>
          <a:sx n="90" d="100"/>
          <a:sy n="90" d="100"/>
        </p:scale>
        <p:origin x="139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A5C10-9D9E-4431-8D8B-19B89FB2C9AB}" type="datetimeFigureOut">
              <a:rPr lang="da-DK" smtClean="0"/>
              <a:t>09-10-2024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5EA0C-4E06-4D3F-B425-0382D8A6610F}" type="slidenum">
              <a:rPr lang="da-DK" smtClean="0"/>
              <a:t>‹nr.›</a:t>
            </a:fld>
            <a:endParaRPr lang="da-DK"/>
          </a:p>
        </p:txBody>
      </p:sp>
    </p:spTree>
    <p:extLst>
      <p:ext uri="{BB962C8B-B14F-4D97-AF65-F5344CB8AC3E}">
        <p14:creationId xmlns:p14="http://schemas.microsoft.com/office/powerpoint/2010/main" val="154499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1</a:t>
            </a:fld>
            <a:endParaRPr lang="da-DK"/>
          </a:p>
        </p:txBody>
      </p:sp>
    </p:spTree>
    <p:extLst>
      <p:ext uri="{BB962C8B-B14F-4D97-AF65-F5344CB8AC3E}">
        <p14:creationId xmlns:p14="http://schemas.microsoft.com/office/powerpoint/2010/main" val="1905061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5449D3D-3988-4DF6-B949-BEAEB74D8428}" type="slidenum">
              <a:rPr lang="da-DK" smtClean="0"/>
              <a:t>17</a:t>
            </a:fld>
            <a:endParaRPr lang="da-DK"/>
          </a:p>
        </p:txBody>
      </p:sp>
    </p:spTree>
    <p:extLst>
      <p:ext uri="{BB962C8B-B14F-4D97-AF65-F5344CB8AC3E}">
        <p14:creationId xmlns:p14="http://schemas.microsoft.com/office/powerpoint/2010/main" val="139305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Vi har Lønforhandling på til februar hvor vi taler om den gode proces i forhold til lønforhandling</a:t>
            </a:r>
          </a:p>
          <a:p>
            <a:pPr marL="0" indent="0">
              <a:buNone/>
            </a:pPr>
            <a:r>
              <a:rPr lang="da-DK" dirty="0"/>
              <a:t>Vi arrangerer nogle eftermiddage/aften-møder hvor I kan komme ind og tale med en FTR om lønforhandlinger </a:t>
            </a:r>
          </a:p>
        </p:txBody>
      </p:sp>
      <p:sp>
        <p:nvSpPr>
          <p:cNvPr id="4" name="Pladsholder til slidenummer 3"/>
          <p:cNvSpPr>
            <a:spLocks noGrp="1"/>
          </p:cNvSpPr>
          <p:nvPr>
            <p:ph type="sldNum" sz="quarter" idx="5"/>
          </p:nvPr>
        </p:nvSpPr>
        <p:spPr/>
        <p:txBody>
          <a:bodyPr/>
          <a:lstStyle/>
          <a:p>
            <a:fld id="{492EDBA7-F9D6-4CD3-B43F-E2844AFE9FAF}" type="slidenum">
              <a:rPr lang="da-DK" smtClean="0"/>
              <a:t>19</a:t>
            </a:fld>
            <a:endParaRPr lang="da-DK"/>
          </a:p>
        </p:txBody>
      </p:sp>
    </p:spTree>
    <p:extLst>
      <p:ext uri="{BB962C8B-B14F-4D97-AF65-F5344CB8AC3E}">
        <p14:creationId xmlns:p14="http://schemas.microsoft.com/office/powerpoint/2010/main" val="1822600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20</a:t>
            </a:fld>
            <a:endParaRPr lang="da-DK"/>
          </a:p>
        </p:txBody>
      </p:sp>
    </p:spTree>
    <p:extLst>
      <p:ext uri="{BB962C8B-B14F-4D97-AF65-F5344CB8AC3E}">
        <p14:creationId xmlns:p14="http://schemas.microsoft.com/office/powerpoint/2010/main" val="504628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492EDBA7-F9D6-4CD3-B43F-E2844AFE9FAF}" type="slidenum">
              <a:rPr lang="da-DK" smtClean="0"/>
              <a:t>21</a:t>
            </a:fld>
            <a:endParaRPr lang="da-DK"/>
          </a:p>
        </p:txBody>
      </p:sp>
    </p:spTree>
    <p:extLst>
      <p:ext uri="{BB962C8B-B14F-4D97-AF65-F5344CB8AC3E}">
        <p14:creationId xmlns:p14="http://schemas.microsoft.com/office/powerpoint/2010/main" val="377792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22</a:t>
            </a:fld>
            <a:endParaRPr lang="da-DK"/>
          </a:p>
        </p:txBody>
      </p:sp>
    </p:spTree>
    <p:extLst>
      <p:ext uri="{BB962C8B-B14F-4D97-AF65-F5344CB8AC3E}">
        <p14:creationId xmlns:p14="http://schemas.microsoft.com/office/powerpoint/2010/main" val="2356114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23</a:t>
            </a:fld>
            <a:endParaRPr lang="da-DK"/>
          </a:p>
        </p:txBody>
      </p:sp>
    </p:spTree>
    <p:extLst>
      <p:ext uri="{BB962C8B-B14F-4D97-AF65-F5344CB8AC3E}">
        <p14:creationId xmlns:p14="http://schemas.microsoft.com/office/powerpoint/2010/main" val="1218866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24</a:t>
            </a:fld>
            <a:endParaRPr lang="da-DK"/>
          </a:p>
        </p:txBody>
      </p:sp>
    </p:spTree>
    <p:extLst>
      <p:ext uri="{BB962C8B-B14F-4D97-AF65-F5344CB8AC3E}">
        <p14:creationId xmlns:p14="http://schemas.microsoft.com/office/powerpoint/2010/main" val="1267003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25</a:t>
            </a:fld>
            <a:endParaRPr lang="da-DK"/>
          </a:p>
        </p:txBody>
      </p:sp>
    </p:spTree>
    <p:extLst>
      <p:ext uri="{BB962C8B-B14F-4D97-AF65-F5344CB8AC3E}">
        <p14:creationId xmlns:p14="http://schemas.microsoft.com/office/powerpoint/2010/main" val="194359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 der noget vi skal lede efter sammen? TR-møder samt materialer! </a:t>
            </a:r>
          </a:p>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26</a:t>
            </a:fld>
            <a:endParaRPr lang="da-DK"/>
          </a:p>
        </p:txBody>
      </p:sp>
    </p:spTree>
    <p:extLst>
      <p:ext uri="{BB962C8B-B14F-4D97-AF65-F5344CB8AC3E}">
        <p14:creationId xmlns:p14="http://schemas.microsoft.com/office/powerpoint/2010/main" val="1245844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 der noget vi skal lede efter sammen? </a:t>
            </a:r>
          </a:p>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29</a:t>
            </a:fld>
            <a:endParaRPr lang="da-DK"/>
          </a:p>
        </p:txBody>
      </p:sp>
    </p:spTree>
    <p:extLst>
      <p:ext uri="{BB962C8B-B14F-4D97-AF65-F5344CB8AC3E}">
        <p14:creationId xmlns:p14="http://schemas.microsoft.com/office/powerpoint/2010/main" val="171139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2</a:t>
            </a:fld>
            <a:endParaRPr lang="da-DK"/>
          </a:p>
        </p:txBody>
      </p:sp>
    </p:spTree>
    <p:extLst>
      <p:ext uri="{BB962C8B-B14F-4D97-AF65-F5344CB8AC3E}">
        <p14:creationId xmlns:p14="http://schemas.microsoft.com/office/powerpoint/2010/main" val="4271991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Startsiden. </a:t>
            </a:r>
          </a:p>
          <a:p>
            <a:r>
              <a:rPr lang="da-DK" dirty="0"/>
              <a:t>Du kommer ind på aftalearkivet, som linker til de overenskomster du dækker. </a:t>
            </a:r>
          </a:p>
          <a:p>
            <a:r>
              <a:rPr lang="da-DK" dirty="0"/>
              <a:t>Hvis du ikke kan finde en overenskomst, skal du kontakte adm@lfs.dk, da der kan mangle et flueben ud for en eller flere faggrupper. </a:t>
            </a:r>
          </a:p>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30</a:t>
            </a:fld>
            <a:endParaRPr lang="da-DK"/>
          </a:p>
        </p:txBody>
      </p:sp>
    </p:spTree>
    <p:extLst>
      <p:ext uri="{BB962C8B-B14F-4D97-AF65-F5344CB8AC3E}">
        <p14:creationId xmlns:p14="http://schemas.microsoft.com/office/powerpoint/2010/main" val="369802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 1 </a:t>
            </a:r>
          </a:p>
          <a:p>
            <a:r>
              <a:rPr lang="da-DK" dirty="0"/>
              <a:t>Centrale aftaler, ferie, fravær af familiemæssige årsager, seniorpolitik mv. </a:t>
            </a:r>
          </a:p>
          <a:p>
            <a:endParaRPr lang="da-DK" dirty="0"/>
          </a:p>
          <a:p>
            <a:r>
              <a:rPr lang="da-DK" dirty="0"/>
              <a:t>Billede 2 </a:t>
            </a:r>
          </a:p>
          <a:p>
            <a:r>
              <a:rPr lang="da-DK" dirty="0"/>
              <a:t>Lokale aftaler, forhåndsaftaler, arbejdstidsaftale, MED-aftale mv. </a:t>
            </a:r>
          </a:p>
          <a:p>
            <a:endParaRPr lang="da-DK" dirty="0"/>
          </a:p>
          <a:p>
            <a:r>
              <a:rPr lang="da-DK" dirty="0"/>
              <a:t>Måske kan du stjernemarkere de aftaler du bruger meget, og lægge dem i udvalgte (virker ikke for </a:t>
            </a:r>
            <a:r>
              <a:rPr lang="da-DK" dirty="0" err="1"/>
              <a:t>FTR’er</a:t>
            </a:r>
            <a:r>
              <a:rPr lang="da-DK" dirty="0"/>
              <a:t>) </a:t>
            </a:r>
          </a:p>
        </p:txBody>
      </p:sp>
      <p:sp>
        <p:nvSpPr>
          <p:cNvPr id="4" name="Pladsholder til slidenummer 3"/>
          <p:cNvSpPr>
            <a:spLocks noGrp="1"/>
          </p:cNvSpPr>
          <p:nvPr>
            <p:ph type="sldNum" sz="quarter" idx="5"/>
          </p:nvPr>
        </p:nvSpPr>
        <p:spPr/>
        <p:txBody>
          <a:bodyPr/>
          <a:lstStyle/>
          <a:p>
            <a:fld id="{64E5EA0C-4E06-4D3F-B425-0382D8A6610F}" type="slidenum">
              <a:rPr lang="da-DK" smtClean="0"/>
              <a:t>31</a:t>
            </a:fld>
            <a:endParaRPr lang="da-DK"/>
          </a:p>
        </p:txBody>
      </p:sp>
    </p:spTree>
    <p:extLst>
      <p:ext uri="{BB962C8B-B14F-4D97-AF65-F5344CB8AC3E}">
        <p14:creationId xmlns:p14="http://schemas.microsoft.com/office/powerpoint/2010/main" val="1177200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 1: Søg efter en kollega, som allerede er medlem af FOA/LFS og sæt dem på din medlemsliste. </a:t>
            </a:r>
          </a:p>
          <a:p>
            <a:endParaRPr lang="da-DK" dirty="0"/>
          </a:p>
          <a:p>
            <a:r>
              <a:rPr lang="da-DK" dirty="0"/>
              <a:t>Billede 2: Fremsøg medlemmer af FOA – særligt, hvis kollegaer oplyser, at de er medlem, men I ikke kan se dem på listen. </a:t>
            </a:r>
          </a:p>
        </p:txBody>
      </p:sp>
      <p:sp>
        <p:nvSpPr>
          <p:cNvPr id="4" name="Pladsholder til slidenummer 3"/>
          <p:cNvSpPr>
            <a:spLocks noGrp="1"/>
          </p:cNvSpPr>
          <p:nvPr>
            <p:ph type="sldNum" sz="quarter" idx="5"/>
          </p:nvPr>
        </p:nvSpPr>
        <p:spPr/>
        <p:txBody>
          <a:bodyPr/>
          <a:lstStyle/>
          <a:p>
            <a:fld id="{64E5EA0C-4E06-4D3F-B425-0382D8A6610F}" type="slidenum">
              <a:rPr lang="da-DK" smtClean="0"/>
              <a:t>32</a:t>
            </a:fld>
            <a:endParaRPr lang="da-DK"/>
          </a:p>
        </p:txBody>
      </p:sp>
    </p:spTree>
    <p:extLst>
      <p:ext uri="{BB962C8B-B14F-4D97-AF65-F5344CB8AC3E}">
        <p14:creationId xmlns:p14="http://schemas.microsoft.com/office/powerpoint/2010/main" val="2522420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Flere muligheder for at hjælpe kollegaer med at melde sig ind eller blive overflyttet </a:t>
            </a:r>
          </a:p>
        </p:txBody>
      </p:sp>
      <p:sp>
        <p:nvSpPr>
          <p:cNvPr id="4" name="Pladsholder til slidenummer 3"/>
          <p:cNvSpPr>
            <a:spLocks noGrp="1"/>
          </p:cNvSpPr>
          <p:nvPr>
            <p:ph type="sldNum" sz="quarter" idx="5"/>
          </p:nvPr>
        </p:nvSpPr>
        <p:spPr/>
        <p:txBody>
          <a:bodyPr/>
          <a:lstStyle/>
          <a:p>
            <a:fld id="{64E5EA0C-4E06-4D3F-B425-0382D8A6610F}" type="slidenum">
              <a:rPr lang="da-DK" smtClean="0"/>
              <a:t>33</a:t>
            </a:fld>
            <a:endParaRPr lang="da-DK"/>
          </a:p>
        </p:txBody>
      </p:sp>
    </p:spTree>
    <p:extLst>
      <p:ext uri="{BB962C8B-B14F-4D97-AF65-F5344CB8AC3E}">
        <p14:creationId xmlns:p14="http://schemas.microsoft.com/office/powerpoint/2010/main" val="1854758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Materialer til at organisere kollegaer.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Hurtig adgang til kontingentsatser, pjecer og medlemsfordele mv. – videreføres til FOA’s hjemmeside eller </a:t>
            </a:r>
            <a:r>
              <a:rPr lang="da-DK" dirty="0" err="1"/>
              <a:t>PDF’er</a:t>
            </a:r>
            <a:r>
              <a:rPr lang="da-DK" dirty="0"/>
              <a:t> </a:t>
            </a:r>
          </a:p>
          <a:p>
            <a:endParaRPr lang="da-DK" dirty="0"/>
          </a:p>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34</a:t>
            </a:fld>
            <a:endParaRPr lang="da-DK"/>
          </a:p>
        </p:txBody>
      </p:sp>
    </p:spTree>
    <p:extLst>
      <p:ext uri="{BB962C8B-B14F-4D97-AF65-F5344CB8AC3E}">
        <p14:creationId xmlns:p14="http://schemas.microsoft.com/office/powerpoint/2010/main" val="226677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 der spørgsmål, Fungerer det</a:t>
            </a:r>
          </a:p>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35</a:t>
            </a:fld>
            <a:endParaRPr lang="da-DK"/>
          </a:p>
        </p:txBody>
      </p:sp>
    </p:spTree>
    <p:extLst>
      <p:ext uri="{BB962C8B-B14F-4D97-AF65-F5344CB8AC3E}">
        <p14:creationId xmlns:p14="http://schemas.microsoft.com/office/powerpoint/2010/main" val="2210024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går det med at mødes med nye kollegaer i arbejdstiden </a:t>
            </a:r>
          </a:p>
          <a:p>
            <a:r>
              <a:rPr lang="da-DK" dirty="0"/>
              <a:t>Hvordan går det med at være med til ansættelsessamtaler (LFS’ tolkning af MED-aftalens bilag 7 er, at I SKAL deltage i de fulde ansættelsesprocesser herunder samtalerne – det står dog ikke specifikt nævnt) </a:t>
            </a:r>
          </a:p>
          <a:p>
            <a:r>
              <a:rPr lang="da-DK" dirty="0"/>
              <a:t>Tal sammen ved bordet i 5 min </a:t>
            </a:r>
          </a:p>
          <a:p>
            <a:r>
              <a:rPr lang="da-DK" dirty="0"/>
              <a:t>Opsamling fra bordene</a:t>
            </a:r>
          </a:p>
        </p:txBody>
      </p:sp>
      <p:sp>
        <p:nvSpPr>
          <p:cNvPr id="4" name="Pladsholder til slidenummer 3"/>
          <p:cNvSpPr>
            <a:spLocks noGrp="1"/>
          </p:cNvSpPr>
          <p:nvPr>
            <p:ph type="sldNum" sz="quarter" idx="5"/>
          </p:nvPr>
        </p:nvSpPr>
        <p:spPr/>
        <p:txBody>
          <a:bodyPr/>
          <a:lstStyle/>
          <a:p>
            <a:fld id="{64E5EA0C-4E06-4D3F-B425-0382D8A6610F}" type="slidenum">
              <a:rPr lang="da-DK" smtClean="0"/>
              <a:t>36</a:t>
            </a:fld>
            <a:endParaRPr lang="da-DK"/>
          </a:p>
        </p:txBody>
      </p:sp>
    </p:spTree>
    <p:extLst>
      <p:ext uri="{BB962C8B-B14F-4D97-AF65-F5344CB8AC3E}">
        <p14:creationId xmlns:p14="http://schemas.microsoft.com/office/powerpoint/2010/main" val="3331992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37</a:t>
            </a:fld>
            <a:endParaRPr lang="da-DK"/>
          </a:p>
        </p:txBody>
      </p:sp>
    </p:spTree>
    <p:extLst>
      <p:ext uri="{BB962C8B-B14F-4D97-AF65-F5344CB8AC3E}">
        <p14:creationId xmlns:p14="http://schemas.microsoft.com/office/powerpoint/2010/main" val="2292003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 og stem – vi gir kaffe og croissanter </a:t>
            </a:r>
          </a:p>
        </p:txBody>
      </p:sp>
      <p:sp>
        <p:nvSpPr>
          <p:cNvPr id="4" name="Pladsholder til slidenummer 3"/>
          <p:cNvSpPr>
            <a:spLocks noGrp="1"/>
          </p:cNvSpPr>
          <p:nvPr>
            <p:ph type="sldNum" sz="quarter" idx="5"/>
          </p:nvPr>
        </p:nvSpPr>
        <p:spPr/>
        <p:txBody>
          <a:bodyPr/>
          <a:lstStyle/>
          <a:p>
            <a:fld id="{64E5EA0C-4E06-4D3F-B425-0382D8A6610F}" type="slidenum">
              <a:rPr lang="da-DK" smtClean="0"/>
              <a:t>38</a:t>
            </a:fld>
            <a:endParaRPr lang="da-DK"/>
          </a:p>
        </p:txBody>
      </p:sp>
    </p:spTree>
    <p:extLst>
      <p:ext uri="{BB962C8B-B14F-4D97-AF65-F5344CB8AC3E}">
        <p14:creationId xmlns:p14="http://schemas.microsoft.com/office/powerpoint/2010/main" val="686127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Spørg:</a:t>
            </a:r>
          </a:p>
          <a:p>
            <a:r>
              <a:rPr lang="da-DK" dirty="0"/>
              <a:t>Hvornår er I på valg? </a:t>
            </a:r>
          </a:p>
          <a:p>
            <a:r>
              <a:rPr lang="da-DK" dirty="0"/>
              <a:t>Svar: Når I har været valgt i 2 år fx marts 22 – marts 24</a:t>
            </a:r>
          </a:p>
          <a:p>
            <a:r>
              <a:rPr lang="da-DK" dirty="0"/>
              <a:t>Hvor skal i registrerer jer?</a:t>
            </a:r>
          </a:p>
        </p:txBody>
      </p:sp>
      <p:sp>
        <p:nvSpPr>
          <p:cNvPr id="4" name="Pladsholder til slidenummer 3"/>
          <p:cNvSpPr>
            <a:spLocks noGrp="1"/>
          </p:cNvSpPr>
          <p:nvPr>
            <p:ph type="sldNum" sz="quarter" idx="5"/>
          </p:nvPr>
        </p:nvSpPr>
        <p:spPr/>
        <p:txBody>
          <a:bodyPr/>
          <a:lstStyle/>
          <a:p>
            <a:fld id="{64E5EA0C-4E06-4D3F-B425-0382D8A6610F}" type="slidenum">
              <a:rPr lang="da-DK" smtClean="0"/>
              <a:t>39</a:t>
            </a:fld>
            <a:endParaRPr lang="da-DK"/>
          </a:p>
        </p:txBody>
      </p:sp>
    </p:spTree>
    <p:extLst>
      <p:ext uri="{BB962C8B-B14F-4D97-AF65-F5344CB8AC3E}">
        <p14:creationId xmlns:p14="http://schemas.microsoft.com/office/powerpoint/2010/main" val="206947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1384C5E-DB72-46FC-BE7C-E3CC67CEF974}" type="slidenum">
              <a:rPr lang="da-DK" smtClean="0"/>
              <a:t>3</a:t>
            </a:fld>
            <a:endParaRPr lang="da-DK"/>
          </a:p>
        </p:txBody>
      </p:sp>
    </p:spTree>
    <p:extLst>
      <p:ext uri="{BB962C8B-B14F-4D97-AF65-F5344CB8AC3E}">
        <p14:creationId xmlns:p14="http://schemas.microsoft.com/office/powerpoint/2010/main" val="274541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Tjek om restsaldoen er over ansættelsesgraden (f.eks. 37 timer), hvis der er  flere timer end ansættelsesnormen, så SKAL de afholdes inden 31.12.2024, hvis der er færre timer en uge, KAN de overføres efter aftale med ledelsen. </a:t>
            </a:r>
          </a:p>
          <a:p>
            <a:r>
              <a:rPr lang="da-DK" dirty="0"/>
              <a:t>OBS: vær opmærksom på nye kollegaer, som kan have ferie fra en tidligere arbejdsplads (feriekonto) – ældste ferie afholdes først. </a:t>
            </a:r>
          </a:p>
        </p:txBody>
      </p:sp>
      <p:sp>
        <p:nvSpPr>
          <p:cNvPr id="4" name="Pladsholder til slidenummer 3"/>
          <p:cNvSpPr>
            <a:spLocks noGrp="1"/>
          </p:cNvSpPr>
          <p:nvPr>
            <p:ph type="sldNum" sz="quarter" idx="5"/>
          </p:nvPr>
        </p:nvSpPr>
        <p:spPr/>
        <p:txBody>
          <a:bodyPr/>
          <a:lstStyle/>
          <a:p>
            <a:fld id="{64E5EA0C-4E06-4D3F-B425-0382D8A6610F}" type="slidenum">
              <a:rPr lang="da-DK" smtClean="0"/>
              <a:t>40</a:t>
            </a:fld>
            <a:endParaRPr lang="da-DK"/>
          </a:p>
        </p:txBody>
      </p:sp>
    </p:spTree>
    <p:extLst>
      <p:ext uri="{BB962C8B-B14F-4D97-AF65-F5344CB8AC3E}">
        <p14:creationId xmlns:p14="http://schemas.microsoft.com/office/powerpoint/2010/main" val="414091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41</a:t>
            </a:fld>
            <a:endParaRPr lang="da-DK"/>
          </a:p>
        </p:txBody>
      </p:sp>
    </p:spTree>
    <p:extLst>
      <p:ext uri="{BB962C8B-B14F-4D97-AF65-F5344CB8AC3E}">
        <p14:creationId xmlns:p14="http://schemas.microsoft.com/office/powerpoint/2010/main" val="206017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E5EA0C-4E06-4D3F-B425-0382D8A6610F}" type="slidenum">
              <a:rPr lang="da-DK" smtClean="0"/>
              <a:t>43</a:t>
            </a:fld>
            <a:endParaRPr lang="da-DK"/>
          </a:p>
        </p:txBody>
      </p:sp>
    </p:spTree>
    <p:extLst>
      <p:ext uri="{BB962C8B-B14F-4D97-AF65-F5344CB8AC3E}">
        <p14:creationId xmlns:p14="http://schemas.microsoft.com/office/powerpoint/2010/main" val="272258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først muligt at tjekke ind efter kl. 9 og indtil mødet afsluttes kl. 12 QR-koden kommer op på skærmen og vi tjekker ind sammen nu – bed </a:t>
            </a:r>
            <a:r>
              <a:rPr lang="da-DK" dirty="0" err="1"/>
              <a:t>evt</a:t>
            </a:r>
            <a:r>
              <a:rPr lang="da-DK" dirty="0"/>
              <a:t> sidemanden om hjælp</a:t>
            </a:r>
          </a:p>
        </p:txBody>
      </p:sp>
      <p:sp>
        <p:nvSpPr>
          <p:cNvPr id="4" name="Pladsholder til slidenummer 3"/>
          <p:cNvSpPr>
            <a:spLocks noGrp="1"/>
          </p:cNvSpPr>
          <p:nvPr>
            <p:ph type="sldNum" sz="quarter" idx="5"/>
          </p:nvPr>
        </p:nvSpPr>
        <p:spPr/>
        <p:txBody>
          <a:bodyPr/>
          <a:lstStyle/>
          <a:p>
            <a:fld id="{71384C5E-DB72-46FC-BE7C-E3CC67CEF974}" type="slidenum">
              <a:rPr lang="da-DK" smtClean="0"/>
              <a:t>4</a:t>
            </a:fld>
            <a:endParaRPr lang="da-DK"/>
          </a:p>
        </p:txBody>
      </p:sp>
    </p:spTree>
    <p:extLst>
      <p:ext uri="{BB962C8B-B14F-4D97-AF65-F5344CB8AC3E}">
        <p14:creationId xmlns:p14="http://schemas.microsoft.com/office/powerpoint/2010/main" val="209756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først muligt at tjekke ind efter kl. 9 og indtil mødet afsluttes QR-koden kommer op på skærmen og vi ind sammen nu – bed </a:t>
            </a:r>
            <a:r>
              <a:rPr lang="da-DK" dirty="0" err="1"/>
              <a:t>evt</a:t>
            </a:r>
            <a:r>
              <a:rPr lang="da-DK" dirty="0"/>
              <a:t> sidemanden om hjælp</a:t>
            </a:r>
          </a:p>
        </p:txBody>
      </p:sp>
      <p:sp>
        <p:nvSpPr>
          <p:cNvPr id="4" name="Pladsholder til slidenummer 3"/>
          <p:cNvSpPr>
            <a:spLocks noGrp="1"/>
          </p:cNvSpPr>
          <p:nvPr>
            <p:ph type="sldNum" sz="quarter" idx="5"/>
          </p:nvPr>
        </p:nvSpPr>
        <p:spPr/>
        <p:txBody>
          <a:bodyPr/>
          <a:lstStyle/>
          <a:p>
            <a:fld id="{71384C5E-DB72-46FC-BE7C-E3CC67CEF974}" type="slidenum">
              <a:rPr lang="da-DK" smtClean="0"/>
              <a:t>5</a:t>
            </a:fld>
            <a:endParaRPr lang="da-DK"/>
          </a:p>
        </p:txBody>
      </p:sp>
    </p:spTree>
    <p:extLst>
      <p:ext uri="{BB962C8B-B14F-4D97-AF65-F5344CB8AC3E}">
        <p14:creationId xmlns:p14="http://schemas.microsoft.com/office/powerpoint/2010/main" val="115248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først muligt at tjekke ind efter kl. 9 og indtil mødet afsluttes QR-koden kommer op på skærmen og vi ind sammen nu – bed </a:t>
            </a:r>
            <a:r>
              <a:rPr lang="da-DK" dirty="0" err="1"/>
              <a:t>evt</a:t>
            </a:r>
            <a:r>
              <a:rPr lang="da-DK" dirty="0"/>
              <a:t> sidemanden om hjælp</a:t>
            </a:r>
          </a:p>
        </p:txBody>
      </p:sp>
      <p:sp>
        <p:nvSpPr>
          <p:cNvPr id="4" name="Pladsholder til slidenummer 3"/>
          <p:cNvSpPr>
            <a:spLocks noGrp="1"/>
          </p:cNvSpPr>
          <p:nvPr>
            <p:ph type="sldNum" sz="quarter" idx="5"/>
          </p:nvPr>
        </p:nvSpPr>
        <p:spPr/>
        <p:txBody>
          <a:bodyPr/>
          <a:lstStyle/>
          <a:p>
            <a:fld id="{71384C5E-DB72-46FC-BE7C-E3CC67CEF974}" type="slidenum">
              <a:rPr lang="da-DK" smtClean="0"/>
              <a:t>6</a:t>
            </a:fld>
            <a:endParaRPr lang="da-DK"/>
          </a:p>
        </p:txBody>
      </p:sp>
    </p:spTree>
    <p:extLst>
      <p:ext uri="{BB962C8B-B14F-4D97-AF65-F5344CB8AC3E}">
        <p14:creationId xmlns:p14="http://schemas.microsoft.com/office/powerpoint/2010/main" val="111235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4E5EA0C-4E06-4D3F-B425-0382D8A6610F}" type="slidenum">
              <a:rPr lang="da-DK" smtClean="0"/>
              <a:t>7</a:t>
            </a:fld>
            <a:endParaRPr lang="da-DK"/>
          </a:p>
        </p:txBody>
      </p:sp>
    </p:spTree>
    <p:extLst>
      <p:ext uri="{BB962C8B-B14F-4D97-AF65-F5344CB8AC3E}">
        <p14:creationId xmlns:p14="http://schemas.microsoft.com/office/powerpoint/2010/main" val="361835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1384C5E-DB72-46FC-BE7C-E3CC67CEF974}" type="slidenum">
              <a:rPr lang="da-DK" smtClean="0"/>
              <a:t>10</a:t>
            </a:fld>
            <a:endParaRPr lang="da-DK"/>
          </a:p>
        </p:txBody>
      </p:sp>
    </p:spTree>
    <p:extLst>
      <p:ext uri="{BB962C8B-B14F-4D97-AF65-F5344CB8AC3E}">
        <p14:creationId xmlns:p14="http://schemas.microsoft.com/office/powerpoint/2010/main" val="3328620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Besøg af formanden som vil fortælle lidt om at Løn kun kortvarig har været en del af MED og derfor skal alt hvad der handler om lønpolitikker mm ud af MED-regi</a:t>
            </a:r>
          </a:p>
        </p:txBody>
      </p:sp>
      <p:sp>
        <p:nvSpPr>
          <p:cNvPr id="4" name="Pladsholder til slidenummer 3"/>
          <p:cNvSpPr>
            <a:spLocks noGrp="1"/>
          </p:cNvSpPr>
          <p:nvPr>
            <p:ph type="sldNum" sz="quarter" idx="5"/>
          </p:nvPr>
        </p:nvSpPr>
        <p:spPr/>
        <p:txBody>
          <a:bodyPr/>
          <a:lstStyle/>
          <a:p>
            <a:fld id="{492EDBA7-F9D6-4CD3-B43F-E2844AFE9FAF}" type="slidenum">
              <a:rPr lang="da-DK" smtClean="0"/>
              <a:t>11</a:t>
            </a:fld>
            <a:endParaRPr lang="da-DK"/>
          </a:p>
        </p:txBody>
      </p:sp>
    </p:spTree>
    <p:extLst>
      <p:ext uri="{BB962C8B-B14F-4D97-AF65-F5344CB8AC3E}">
        <p14:creationId xmlns:p14="http://schemas.microsoft.com/office/powerpoint/2010/main" val="374997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87567-5196-6BC5-948C-6FA426A76B8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1087C4F-4AA2-4719-AACE-5942AE73DEF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AD9975-022C-52B2-08CD-467224B1F7C4}"/>
              </a:ext>
            </a:extLst>
          </p:cNvPr>
          <p:cNvSpPr>
            <a:spLocks noGrp="1"/>
          </p:cNvSpPr>
          <p:nvPr>
            <p:ph type="dt" sz="half" idx="10"/>
          </p:nvPr>
        </p:nvSpPr>
        <p:spPr/>
        <p:txBody>
          <a:bodyPr/>
          <a:lstStyle/>
          <a:p>
            <a:fld id="{B6103E2C-454C-473C-8ED8-DD549594B372}" type="datetimeFigureOut">
              <a:rPr lang="da-DK" smtClean="0"/>
              <a:t>09-10-2024</a:t>
            </a:fld>
            <a:endParaRPr lang="da-DK"/>
          </a:p>
        </p:txBody>
      </p:sp>
      <p:sp>
        <p:nvSpPr>
          <p:cNvPr id="5" name="Pladsholder til sidefod 4">
            <a:extLst>
              <a:ext uri="{FF2B5EF4-FFF2-40B4-BE49-F238E27FC236}">
                <a16:creationId xmlns:a16="http://schemas.microsoft.com/office/drawing/2014/main" id="{56DDA8CA-72B6-563D-B180-EA4FCCFFB64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EBCA7FA-C0CE-C74C-711F-AA45FD42045B}"/>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2615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C7655-AF95-EB38-CA96-5E12289B6A0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B0201CC-9F5F-8EF8-5C6A-34586A104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694B4DE-AE73-1C10-926E-C74169CB9E58}"/>
              </a:ext>
            </a:extLst>
          </p:cNvPr>
          <p:cNvSpPr>
            <a:spLocks noGrp="1"/>
          </p:cNvSpPr>
          <p:nvPr>
            <p:ph type="dt" sz="half" idx="10"/>
          </p:nvPr>
        </p:nvSpPr>
        <p:spPr/>
        <p:txBody>
          <a:bodyPr/>
          <a:lstStyle/>
          <a:p>
            <a:fld id="{B6103E2C-454C-473C-8ED8-DD549594B372}" type="datetimeFigureOut">
              <a:rPr lang="da-DK" smtClean="0"/>
              <a:t>09-10-2024</a:t>
            </a:fld>
            <a:endParaRPr lang="da-DK"/>
          </a:p>
        </p:txBody>
      </p:sp>
      <p:sp>
        <p:nvSpPr>
          <p:cNvPr id="5" name="Pladsholder til sidefod 4">
            <a:extLst>
              <a:ext uri="{FF2B5EF4-FFF2-40B4-BE49-F238E27FC236}">
                <a16:creationId xmlns:a16="http://schemas.microsoft.com/office/drawing/2014/main" id="{39D32FC8-579D-934E-DC70-FBDA50C213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9D81A94-7911-D9A6-58BF-B01AECC301B7}"/>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531149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BB3A5-E0E6-D665-A820-1453AC5E3D1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9E9ACF2-B683-1D49-F01B-670EC376703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82E851F-DCA4-579A-610A-1FC4ED94763C}"/>
              </a:ext>
            </a:extLst>
          </p:cNvPr>
          <p:cNvSpPr>
            <a:spLocks noGrp="1"/>
          </p:cNvSpPr>
          <p:nvPr>
            <p:ph type="dt" sz="half" idx="10"/>
          </p:nvPr>
        </p:nvSpPr>
        <p:spPr/>
        <p:txBody>
          <a:bodyPr/>
          <a:lstStyle/>
          <a:p>
            <a:fld id="{E932F1E0-5004-4B78-BBA9-3A6F03243558}" type="datetimeFigureOut">
              <a:rPr lang="da-DK" smtClean="0"/>
              <a:t>09-10-2024</a:t>
            </a:fld>
            <a:endParaRPr lang="da-DK"/>
          </a:p>
        </p:txBody>
      </p:sp>
      <p:sp>
        <p:nvSpPr>
          <p:cNvPr id="5" name="Pladsholder til sidefod 4">
            <a:extLst>
              <a:ext uri="{FF2B5EF4-FFF2-40B4-BE49-F238E27FC236}">
                <a16:creationId xmlns:a16="http://schemas.microsoft.com/office/drawing/2014/main" id="{75A73CB0-5EC8-9E84-E981-E276DC7FCD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EECADC-DFAE-EBEE-5981-3E90F6A7E5F0}"/>
              </a:ext>
            </a:extLst>
          </p:cNvPr>
          <p:cNvSpPr>
            <a:spLocks noGrp="1"/>
          </p:cNvSpPr>
          <p:nvPr>
            <p:ph type="sldNum" sz="quarter" idx="12"/>
          </p:nvPr>
        </p:nvSpPr>
        <p:spPr/>
        <p:txBody>
          <a:bodyPr/>
          <a:lstStyle/>
          <a:p>
            <a:fld id="{4C9BE6B3-AD60-4E2E-8F77-FD321ACEE6C1}" type="slidenum">
              <a:rPr lang="da-DK" smtClean="0"/>
              <a:t>‹nr.›</a:t>
            </a:fld>
            <a:endParaRPr lang="da-DK"/>
          </a:p>
        </p:txBody>
      </p:sp>
    </p:spTree>
    <p:extLst>
      <p:ext uri="{BB962C8B-B14F-4D97-AF65-F5344CB8AC3E}">
        <p14:creationId xmlns:p14="http://schemas.microsoft.com/office/powerpoint/2010/main" val="19428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66E5EB-188E-E266-98ED-5D8545706FA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4551C1E-2333-149B-F0EF-DFA84E0023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2BA3D93A-699E-D57E-3DDB-A5F1EBE3B0BD}"/>
              </a:ext>
            </a:extLst>
          </p:cNvPr>
          <p:cNvSpPr>
            <a:spLocks noGrp="1"/>
          </p:cNvSpPr>
          <p:nvPr>
            <p:ph type="dt" sz="half" idx="10"/>
          </p:nvPr>
        </p:nvSpPr>
        <p:spPr/>
        <p:txBody>
          <a:bodyPr/>
          <a:lstStyle/>
          <a:p>
            <a:fld id="{E932F1E0-5004-4B78-BBA9-3A6F03243558}" type="datetimeFigureOut">
              <a:rPr lang="da-DK" smtClean="0"/>
              <a:t>09-10-2024</a:t>
            </a:fld>
            <a:endParaRPr lang="da-DK"/>
          </a:p>
        </p:txBody>
      </p:sp>
      <p:sp>
        <p:nvSpPr>
          <p:cNvPr id="5" name="Pladsholder til sidefod 4">
            <a:extLst>
              <a:ext uri="{FF2B5EF4-FFF2-40B4-BE49-F238E27FC236}">
                <a16:creationId xmlns:a16="http://schemas.microsoft.com/office/drawing/2014/main" id="{8D0A17DC-ACDC-97BE-EBD0-F256C22B1D1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202938D-BCF5-EA2B-0CFF-97A78356A21A}"/>
              </a:ext>
            </a:extLst>
          </p:cNvPr>
          <p:cNvSpPr>
            <a:spLocks noGrp="1"/>
          </p:cNvSpPr>
          <p:nvPr>
            <p:ph type="sldNum" sz="quarter" idx="12"/>
          </p:nvPr>
        </p:nvSpPr>
        <p:spPr/>
        <p:txBody>
          <a:bodyPr/>
          <a:lstStyle/>
          <a:p>
            <a:fld id="{4C9BE6B3-AD60-4E2E-8F77-FD321ACEE6C1}" type="slidenum">
              <a:rPr lang="da-DK" smtClean="0"/>
              <a:t>‹nr.›</a:t>
            </a:fld>
            <a:endParaRPr lang="da-DK"/>
          </a:p>
        </p:txBody>
      </p:sp>
    </p:spTree>
    <p:extLst>
      <p:ext uri="{BB962C8B-B14F-4D97-AF65-F5344CB8AC3E}">
        <p14:creationId xmlns:p14="http://schemas.microsoft.com/office/powerpoint/2010/main" val="339552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A6D12-7F8F-50CC-4791-45722040E44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D5E14D3-4DFE-3A22-69E8-38C35AE4722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DDBA90F-2F55-DB20-26E9-18DE7D35795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30C52DF-08D5-844B-853E-708F286F381C}"/>
              </a:ext>
            </a:extLst>
          </p:cNvPr>
          <p:cNvSpPr>
            <a:spLocks noGrp="1"/>
          </p:cNvSpPr>
          <p:nvPr>
            <p:ph type="dt" sz="half" idx="10"/>
          </p:nvPr>
        </p:nvSpPr>
        <p:spPr/>
        <p:txBody>
          <a:bodyPr/>
          <a:lstStyle/>
          <a:p>
            <a:fld id="{FA2FAB7D-FB66-4488-98B9-720A4A2F418C}" type="datetimeFigureOut">
              <a:rPr lang="da-DK" smtClean="0"/>
              <a:t>09-10-2024</a:t>
            </a:fld>
            <a:endParaRPr lang="da-DK"/>
          </a:p>
        </p:txBody>
      </p:sp>
      <p:sp>
        <p:nvSpPr>
          <p:cNvPr id="6" name="Pladsholder til sidefod 5">
            <a:extLst>
              <a:ext uri="{FF2B5EF4-FFF2-40B4-BE49-F238E27FC236}">
                <a16:creationId xmlns:a16="http://schemas.microsoft.com/office/drawing/2014/main" id="{8A1F696C-D17F-7EA7-3860-D9DAFF8B1CC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9B2311A-919F-316B-663F-8306FEF7CAE3}"/>
              </a:ext>
            </a:extLst>
          </p:cNvPr>
          <p:cNvSpPr>
            <a:spLocks noGrp="1"/>
          </p:cNvSpPr>
          <p:nvPr>
            <p:ph type="sldNum" sz="quarter" idx="12"/>
          </p:nvPr>
        </p:nvSpPr>
        <p:spPr/>
        <p:txBody>
          <a:bodyPr/>
          <a:lstStyle/>
          <a:p>
            <a:fld id="{83CF8DF2-6C45-494D-8F7D-0B0E0C8AFE10}" type="slidenum">
              <a:rPr lang="da-DK" smtClean="0"/>
              <a:t>‹nr.›</a:t>
            </a:fld>
            <a:endParaRPr lang="da-DK"/>
          </a:p>
        </p:txBody>
      </p:sp>
    </p:spTree>
    <p:extLst>
      <p:ext uri="{BB962C8B-B14F-4D97-AF65-F5344CB8AC3E}">
        <p14:creationId xmlns:p14="http://schemas.microsoft.com/office/powerpoint/2010/main" val="383224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4E202-6475-96D6-F142-9F74EB7496BC}"/>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43A6629-C6D7-832B-2BAB-51E51E649C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E0DCA2A-0FC7-52BE-B18F-DD633E0E9F3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590BC85E-0C5B-B0C6-372F-7B089B277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3C582FC-911D-9632-23D4-3A3B3AD1A14E}"/>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729F1C9-A87D-BE72-8DA2-830B10CBB0DA}"/>
              </a:ext>
            </a:extLst>
          </p:cNvPr>
          <p:cNvSpPr>
            <a:spLocks noGrp="1"/>
          </p:cNvSpPr>
          <p:nvPr>
            <p:ph type="dt" sz="half" idx="10"/>
          </p:nvPr>
        </p:nvSpPr>
        <p:spPr/>
        <p:txBody>
          <a:bodyPr/>
          <a:lstStyle/>
          <a:p>
            <a:fld id="{FA2FAB7D-FB66-4488-98B9-720A4A2F418C}" type="datetimeFigureOut">
              <a:rPr lang="da-DK" smtClean="0"/>
              <a:t>09-10-2024</a:t>
            </a:fld>
            <a:endParaRPr lang="da-DK"/>
          </a:p>
        </p:txBody>
      </p:sp>
      <p:sp>
        <p:nvSpPr>
          <p:cNvPr id="8" name="Pladsholder til sidefod 7">
            <a:extLst>
              <a:ext uri="{FF2B5EF4-FFF2-40B4-BE49-F238E27FC236}">
                <a16:creationId xmlns:a16="http://schemas.microsoft.com/office/drawing/2014/main" id="{87DA269B-918B-8039-D315-BC160C4A4B3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73E0340-0A5E-91BB-A60D-B46F7A03D1AA}"/>
              </a:ext>
            </a:extLst>
          </p:cNvPr>
          <p:cNvSpPr>
            <a:spLocks noGrp="1"/>
          </p:cNvSpPr>
          <p:nvPr>
            <p:ph type="sldNum" sz="quarter" idx="12"/>
          </p:nvPr>
        </p:nvSpPr>
        <p:spPr/>
        <p:txBody>
          <a:bodyPr/>
          <a:lstStyle/>
          <a:p>
            <a:fld id="{83CF8DF2-6C45-494D-8F7D-0B0E0C8AFE10}" type="slidenum">
              <a:rPr lang="da-DK" smtClean="0"/>
              <a:t>‹nr.›</a:t>
            </a:fld>
            <a:endParaRPr lang="da-DK"/>
          </a:p>
        </p:txBody>
      </p:sp>
    </p:spTree>
    <p:extLst>
      <p:ext uri="{BB962C8B-B14F-4D97-AF65-F5344CB8AC3E}">
        <p14:creationId xmlns:p14="http://schemas.microsoft.com/office/powerpoint/2010/main" val="326562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6400C6D-291E-BF0E-CF45-642879ACE0DF}"/>
              </a:ext>
            </a:extLst>
          </p:cNvPr>
          <p:cNvSpPr>
            <a:spLocks noGrp="1"/>
          </p:cNvSpPr>
          <p:nvPr>
            <p:ph type="dt" sz="half" idx="10"/>
          </p:nvPr>
        </p:nvSpPr>
        <p:spPr/>
        <p:txBody>
          <a:bodyPr/>
          <a:lstStyle/>
          <a:p>
            <a:fld id="{6BAAA950-5003-4F41-86F3-2AADAA930CCA}" type="datetimeFigureOut">
              <a:rPr lang="da-DK" smtClean="0"/>
              <a:t>09-10-2024</a:t>
            </a:fld>
            <a:endParaRPr lang="da-DK"/>
          </a:p>
        </p:txBody>
      </p:sp>
      <p:sp>
        <p:nvSpPr>
          <p:cNvPr id="3" name="Pladsholder til sidefod 2">
            <a:extLst>
              <a:ext uri="{FF2B5EF4-FFF2-40B4-BE49-F238E27FC236}">
                <a16:creationId xmlns:a16="http://schemas.microsoft.com/office/drawing/2014/main" id="{F90A1433-3A33-B560-FEB5-B4C68090250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88F75D5-63E9-FB70-34CF-1820D20409A3}"/>
              </a:ext>
            </a:extLst>
          </p:cNvPr>
          <p:cNvSpPr>
            <a:spLocks noGrp="1"/>
          </p:cNvSpPr>
          <p:nvPr>
            <p:ph type="sldNum" sz="quarter" idx="12"/>
          </p:nvPr>
        </p:nvSpPr>
        <p:spPr/>
        <p:txBody>
          <a:bodyPr/>
          <a:lstStyle/>
          <a:p>
            <a:fld id="{67AC4C16-6C94-4145-BBCE-AB885812C0EA}" type="slidenum">
              <a:rPr lang="da-DK" smtClean="0"/>
              <a:t>‹nr.›</a:t>
            </a:fld>
            <a:endParaRPr lang="da-DK"/>
          </a:p>
        </p:txBody>
      </p:sp>
    </p:spTree>
    <p:extLst>
      <p:ext uri="{BB962C8B-B14F-4D97-AF65-F5344CB8AC3E}">
        <p14:creationId xmlns:p14="http://schemas.microsoft.com/office/powerpoint/2010/main" val="163607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E2611-F574-1037-C96D-6E74D42E080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18C9A18-E3FC-4443-E0CF-8472311EED8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4A8457-10E4-F1B4-9016-B7E3FCFBEC9C}"/>
              </a:ext>
            </a:extLst>
          </p:cNvPr>
          <p:cNvSpPr>
            <a:spLocks noGrp="1"/>
          </p:cNvSpPr>
          <p:nvPr>
            <p:ph type="dt" sz="half" idx="10"/>
          </p:nvPr>
        </p:nvSpPr>
        <p:spPr/>
        <p:txBody>
          <a:bodyPr/>
          <a:lstStyle/>
          <a:p>
            <a:fld id="{6BAAA950-5003-4F41-86F3-2AADAA930CCA}" type="datetimeFigureOut">
              <a:rPr lang="da-DK" smtClean="0"/>
              <a:t>09-10-2024</a:t>
            </a:fld>
            <a:endParaRPr lang="da-DK"/>
          </a:p>
        </p:txBody>
      </p:sp>
      <p:sp>
        <p:nvSpPr>
          <p:cNvPr id="5" name="Pladsholder til sidefod 4">
            <a:extLst>
              <a:ext uri="{FF2B5EF4-FFF2-40B4-BE49-F238E27FC236}">
                <a16:creationId xmlns:a16="http://schemas.microsoft.com/office/drawing/2014/main" id="{8779A4AF-0C79-58B9-27A6-5635DF42AC0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1F6BF0-41AF-8B29-BC17-CF9FF8B9CB61}"/>
              </a:ext>
            </a:extLst>
          </p:cNvPr>
          <p:cNvSpPr>
            <a:spLocks noGrp="1"/>
          </p:cNvSpPr>
          <p:nvPr>
            <p:ph type="sldNum" sz="quarter" idx="12"/>
          </p:nvPr>
        </p:nvSpPr>
        <p:spPr/>
        <p:txBody>
          <a:bodyPr/>
          <a:lstStyle/>
          <a:p>
            <a:fld id="{67AC4C16-6C94-4145-BBCE-AB885812C0EA}" type="slidenum">
              <a:rPr lang="da-DK" smtClean="0"/>
              <a:t>‹nr.›</a:t>
            </a:fld>
            <a:endParaRPr lang="da-DK"/>
          </a:p>
        </p:txBody>
      </p:sp>
    </p:spTree>
    <p:extLst>
      <p:ext uri="{BB962C8B-B14F-4D97-AF65-F5344CB8AC3E}">
        <p14:creationId xmlns:p14="http://schemas.microsoft.com/office/powerpoint/2010/main" val="406223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E7FEC-5902-E8D0-F40E-F351D0A3B5D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DEA85A4-9BC5-1C14-E56E-F0DC05CDCC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14A2D45-9FFF-5F7D-ACB7-E30FF17EC36E}"/>
              </a:ext>
            </a:extLst>
          </p:cNvPr>
          <p:cNvSpPr>
            <a:spLocks noGrp="1"/>
          </p:cNvSpPr>
          <p:nvPr>
            <p:ph type="dt" sz="half" idx="10"/>
          </p:nvPr>
        </p:nvSpPr>
        <p:spPr/>
        <p:txBody>
          <a:bodyPr/>
          <a:lstStyle/>
          <a:p>
            <a:fld id="{6F77C4F5-D57C-4417-B77B-57C9452EEB55}" type="datetimeFigureOut">
              <a:rPr lang="da-DK" smtClean="0"/>
              <a:t>09-10-2024</a:t>
            </a:fld>
            <a:endParaRPr lang="da-DK"/>
          </a:p>
        </p:txBody>
      </p:sp>
      <p:sp>
        <p:nvSpPr>
          <p:cNvPr id="5" name="Pladsholder til sidefod 4">
            <a:extLst>
              <a:ext uri="{FF2B5EF4-FFF2-40B4-BE49-F238E27FC236}">
                <a16:creationId xmlns:a16="http://schemas.microsoft.com/office/drawing/2014/main" id="{A05E9D05-64E3-1CF4-702C-740172E0C26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4D222C-FC0D-EA22-B0AA-FD4C43C5FC2F}"/>
              </a:ext>
            </a:extLst>
          </p:cNvPr>
          <p:cNvSpPr>
            <a:spLocks noGrp="1"/>
          </p:cNvSpPr>
          <p:nvPr>
            <p:ph type="sldNum" sz="quarter" idx="12"/>
          </p:nvPr>
        </p:nvSpPr>
        <p:spPr/>
        <p:txBody>
          <a:bodyPr/>
          <a:lstStyle/>
          <a:p>
            <a:fld id="{8EDF0081-21A3-4397-AD5E-58F5D7C3A0D2}" type="slidenum">
              <a:rPr lang="da-DK" smtClean="0"/>
              <a:t>‹nr.›</a:t>
            </a:fld>
            <a:endParaRPr lang="da-DK"/>
          </a:p>
        </p:txBody>
      </p:sp>
    </p:spTree>
    <p:extLst>
      <p:ext uri="{BB962C8B-B14F-4D97-AF65-F5344CB8AC3E}">
        <p14:creationId xmlns:p14="http://schemas.microsoft.com/office/powerpoint/2010/main" val="2816048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87E4031-56C7-BF17-5D04-91DF08499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95C3CE4-A792-96C3-7857-D06909FDE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18001E-5674-A6FA-D441-70113CD2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103E2C-454C-473C-8ED8-DD549594B372}" type="datetimeFigureOut">
              <a:rPr lang="da-DK" smtClean="0"/>
              <a:t>09-10-2024</a:t>
            </a:fld>
            <a:endParaRPr lang="da-DK"/>
          </a:p>
        </p:txBody>
      </p:sp>
      <p:sp>
        <p:nvSpPr>
          <p:cNvPr id="5" name="Pladsholder til sidefod 4">
            <a:extLst>
              <a:ext uri="{FF2B5EF4-FFF2-40B4-BE49-F238E27FC236}">
                <a16:creationId xmlns:a16="http://schemas.microsoft.com/office/drawing/2014/main" id="{470C1AB2-7917-3244-86C7-603C01B80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8E4B6D5E-1509-ECFF-7626-361A9BD56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7678AB-0710-47C5-888C-EBFBD7B5C6E7}" type="slidenum">
              <a:rPr lang="da-DK" smtClean="0"/>
              <a:t>‹nr.›</a:t>
            </a:fld>
            <a:endParaRPr lang="da-DK"/>
          </a:p>
        </p:txBody>
      </p:sp>
    </p:spTree>
    <p:extLst>
      <p:ext uri="{BB962C8B-B14F-4D97-AF65-F5344CB8AC3E}">
        <p14:creationId xmlns:p14="http://schemas.microsoft.com/office/powerpoint/2010/main" val="632831247"/>
      </p:ext>
    </p:extLst>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0DF2800-8931-5A89-B08C-02FAB8D06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902BA14-E186-0333-8BBC-5A8473A3B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422AD8C-5958-03C6-5CB9-0D22B1643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32F1E0-5004-4B78-BBA9-3A6F03243558}" type="datetimeFigureOut">
              <a:rPr lang="da-DK" smtClean="0"/>
              <a:t>09-10-2024</a:t>
            </a:fld>
            <a:endParaRPr lang="da-DK"/>
          </a:p>
        </p:txBody>
      </p:sp>
      <p:sp>
        <p:nvSpPr>
          <p:cNvPr id="5" name="Pladsholder til sidefod 4">
            <a:extLst>
              <a:ext uri="{FF2B5EF4-FFF2-40B4-BE49-F238E27FC236}">
                <a16:creationId xmlns:a16="http://schemas.microsoft.com/office/drawing/2014/main" id="{AFC6234C-1A8A-E124-CE4D-E8751EECF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3E31743C-A148-203E-F032-9D6F1D4C3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9BE6B3-AD60-4E2E-8F77-FD321ACEE6C1}" type="slidenum">
              <a:rPr lang="da-DK" smtClean="0"/>
              <a:t>‹nr.›</a:t>
            </a:fld>
            <a:endParaRPr lang="da-DK"/>
          </a:p>
        </p:txBody>
      </p:sp>
    </p:spTree>
    <p:extLst>
      <p:ext uri="{BB962C8B-B14F-4D97-AF65-F5344CB8AC3E}">
        <p14:creationId xmlns:p14="http://schemas.microsoft.com/office/powerpoint/2010/main" val="2881020907"/>
      </p:ext>
    </p:extLst>
  </p:cSld>
  <p:clrMap bg1="lt1" tx1="dk1" bg2="lt2" tx2="dk2" accent1="accent1" accent2="accent2" accent3="accent3" accent4="accent4" accent5="accent5" accent6="accent6" hlink="hlink" folHlink="folHlink"/>
  <p:sldLayoutIdLst>
    <p:sldLayoutId id="2147483705" r:id="rId1"/>
    <p:sldLayoutId id="2147483649" r:id="rId2"/>
    <p:sldLayoutId id="2147483707" r:id="rId3"/>
    <p:sldLayoutId id="214748370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CFDC7BB-A548-4564-7F3E-DA4C80F8ED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B3F48CF-6D44-CD0F-C7E3-C6AA56FEE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62F4BC-2F4F-C2F9-86E8-A99DFF7D05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AAA950-5003-4F41-86F3-2AADAA930CCA}" type="datetimeFigureOut">
              <a:rPr lang="da-DK" smtClean="0"/>
              <a:t>09-10-2024</a:t>
            </a:fld>
            <a:endParaRPr lang="da-DK"/>
          </a:p>
        </p:txBody>
      </p:sp>
      <p:sp>
        <p:nvSpPr>
          <p:cNvPr id="5" name="Pladsholder til sidefod 4">
            <a:extLst>
              <a:ext uri="{FF2B5EF4-FFF2-40B4-BE49-F238E27FC236}">
                <a16:creationId xmlns:a16="http://schemas.microsoft.com/office/drawing/2014/main" id="{C66038A2-4C1B-E93B-C5CA-1A0BD4A55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0D9E39BD-82EB-0BAE-4BF3-CF3F724DD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C4C16-6C94-4145-BBCE-AB885812C0EA}" type="slidenum">
              <a:rPr lang="da-DK" smtClean="0"/>
              <a:t>‹nr.›</a:t>
            </a:fld>
            <a:endParaRPr lang="da-DK"/>
          </a:p>
        </p:txBody>
      </p:sp>
    </p:spTree>
    <p:extLst>
      <p:ext uri="{BB962C8B-B14F-4D97-AF65-F5344CB8AC3E}">
        <p14:creationId xmlns:p14="http://schemas.microsoft.com/office/powerpoint/2010/main" val="3577440365"/>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70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hyperlink" Target="https://www.foa.dk/afdelinger/lfs" TargetMode="External"/><Relationship Id="rId4" Type="http://schemas.openxmlformats.org/officeDocument/2006/relationships/hyperlink" Target="https://www.lfs.d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hyperlink" Target="https://www.foa.dk/raad-regler/tillidsvalgt/afdelingssider-tillidsvalgte/lfs-tillidsvalgt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hyperlink" Target="https://www.mitlfs.dk/frokostt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8" Type="http://schemas.openxmlformats.org/officeDocument/2006/relationships/hyperlink" Target="mailto:mimo@foa.dk" TargetMode="External"/><Relationship Id="rId3" Type="http://schemas.openxmlformats.org/officeDocument/2006/relationships/image" Target="../media/image3.png"/><Relationship Id="rId7" Type="http://schemas.openxmlformats.org/officeDocument/2006/relationships/hyperlink" Target="mailto:nami@foa.dk" TargetMode="Externa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vibj@foa.dk" TargetMode="External"/><Relationship Id="rId11" Type="http://schemas.openxmlformats.org/officeDocument/2006/relationships/image" Target="../media/image2.jpg"/><Relationship Id="rId5" Type="http://schemas.openxmlformats.org/officeDocument/2006/relationships/image" Target="../media/image5.jpg"/><Relationship Id="rId10" Type="http://schemas.openxmlformats.org/officeDocument/2006/relationships/hyperlink" Target="mailto:maria@foa.dk" TargetMode="External"/><Relationship Id="rId4" Type="http://schemas.openxmlformats.org/officeDocument/2006/relationships/image" Target="../media/image4.jpeg"/><Relationship Id="rId9" Type="http://schemas.openxmlformats.org/officeDocument/2006/relationships/hyperlink" Target="mailto:mitb@foa.d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40.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hyperlink" Target="mailto:adm@lfs.d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hyperlink" Target="https://www.foa.dk/raad-regler/tillidsvalgt/registrering-af-tillidshverv" TargetMode="External"/><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15E442CC-FEBF-42B8-9276-8841B63D0155}"/>
              </a:ext>
            </a:extLst>
          </p:cNvPr>
          <p:cNvSpPr>
            <a:spLocks noGrp="1"/>
          </p:cNvSpPr>
          <p:nvPr>
            <p:ph type="subTitle" idx="1"/>
          </p:nvPr>
        </p:nvSpPr>
        <p:spPr>
          <a:xfrm>
            <a:off x="6095999" y="4286865"/>
            <a:ext cx="5295878" cy="1199535"/>
          </a:xfrm>
        </p:spPr>
        <p:txBody>
          <a:bodyPr anchor="t">
            <a:normAutofit/>
          </a:bodyPr>
          <a:lstStyle/>
          <a:p>
            <a:pPr algn="l"/>
            <a:r>
              <a:rPr lang="da-DK" sz="6000" b="1" dirty="0">
                <a:effectLst>
                  <a:outerShdw blurRad="38100" dist="38100" dir="2700000" algn="tl">
                    <a:srgbClr val="000000">
                      <a:alpha val="43137"/>
                    </a:srgbClr>
                  </a:outerShdw>
                </a:effectLst>
              </a:rPr>
              <a:t>Uge 41 – 2024</a:t>
            </a:r>
          </a:p>
        </p:txBody>
      </p:sp>
      <p:sp>
        <p:nvSpPr>
          <p:cNvPr id="8" name="Titel 1">
            <a:extLst>
              <a:ext uri="{FF2B5EF4-FFF2-40B4-BE49-F238E27FC236}">
                <a16:creationId xmlns:a16="http://schemas.microsoft.com/office/drawing/2014/main" id="{ED8D9A03-136B-A14E-71B8-FE978DF5AF5D}"/>
              </a:ext>
            </a:extLst>
          </p:cNvPr>
          <p:cNvSpPr txBox="1">
            <a:spLocks/>
          </p:cNvSpPr>
          <p:nvPr/>
        </p:nvSpPr>
        <p:spPr>
          <a:xfrm>
            <a:off x="5982879" y="1046375"/>
            <a:ext cx="5295878" cy="24860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8000" b="1" dirty="0">
                <a:effectLst>
                  <a:outerShdw blurRad="38100" dist="38100" dir="2700000" algn="tl">
                    <a:srgbClr val="000000">
                      <a:alpha val="43137"/>
                    </a:srgbClr>
                  </a:outerShdw>
                </a:effectLst>
              </a:rPr>
              <a:t>TR-møde Oktober</a:t>
            </a:r>
          </a:p>
        </p:txBody>
      </p:sp>
      <p:pic>
        <p:nvPicPr>
          <p:cNvPr id="2" name="Billede 1">
            <a:extLst>
              <a:ext uri="{FF2B5EF4-FFF2-40B4-BE49-F238E27FC236}">
                <a16:creationId xmlns:a16="http://schemas.microsoft.com/office/drawing/2014/main" id="{DADA2BD9-1210-D1FE-F74B-EDA5321B109C}"/>
              </a:ext>
            </a:extLst>
          </p:cNvPr>
          <p:cNvPicPr>
            <a:picLocks noChangeAspect="1"/>
          </p:cNvPicPr>
          <p:nvPr/>
        </p:nvPicPr>
        <p:blipFill>
          <a:blip r:embed="rId3"/>
          <a:stretch>
            <a:fillRect/>
          </a:stretch>
        </p:blipFill>
        <p:spPr>
          <a:xfrm>
            <a:off x="571501" y="826803"/>
            <a:ext cx="4931080" cy="5071953"/>
          </a:xfrm>
          <a:prstGeom prst="rect">
            <a:avLst/>
          </a:prstGeom>
        </p:spPr>
      </p:pic>
    </p:spTree>
    <p:extLst>
      <p:ext uri="{BB962C8B-B14F-4D97-AF65-F5344CB8AC3E}">
        <p14:creationId xmlns:p14="http://schemas.microsoft.com/office/powerpoint/2010/main" val="3817024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205C8C4-6A73-4FC7-9E01-2AC0B5F9613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6A4483CD-95F4-E16A-662D-3EA1674A1EC3}"/>
              </a:ext>
            </a:extLst>
          </p:cNvPr>
          <p:cNvSpPr txBox="1">
            <a:spLocks/>
          </p:cNvSpPr>
          <p:nvPr/>
        </p:nvSpPr>
        <p:spPr>
          <a:xfrm>
            <a:off x="456920" y="526307"/>
            <a:ext cx="74741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468111" y="1344691"/>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solidFill>
                  <a:srgbClr val="000000"/>
                </a:solidFill>
                <a:ea typeface="Calibri" panose="020F0502020204030204" pitchFamily="34" charset="0"/>
              </a:rPr>
              <a:t>Kl.09.00 – 09.10 Velkomst og tjek ind</a:t>
            </a:r>
          </a:p>
          <a:p>
            <a:r>
              <a:rPr lang="da-DK" b="1" dirty="0">
                <a:solidFill>
                  <a:srgbClr val="000000"/>
                </a:solidFill>
                <a:effectLst>
                  <a:outerShdw blurRad="38100" dist="38100" dir="2700000" algn="tl">
                    <a:srgbClr val="000000">
                      <a:alpha val="43137"/>
                    </a:srgbClr>
                  </a:outerShdw>
                </a:effectLst>
                <a:ea typeface="Calibri" panose="020F0502020204030204" pitchFamily="34" charset="0"/>
              </a:rPr>
              <a:t>Kl. 09.10 – 10.15 Lønforhandling</a:t>
            </a:r>
          </a:p>
          <a:p>
            <a:r>
              <a:rPr lang="da-DK" dirty="0">
                <a:solidFill>
                  <a:srgbClr val="000000"/>
                </a:solidFill>
                <a:ea typeface="Calibri" panose="020F0502020204030204" pitchFamily="34" charset="0"/>
              </a:rPr>
              <a:t>Kl.10.15 – 10.45 Opsamling</a:t>
            </a:r>
          </a:p>
          <a:p>
            <a:r>
              <a:rPr lang="da-DK" dirty="0">
                <a:solidFill>
                  <a:srgbClr val="000000"/>
                </a:solidFill>
                <a:ea typeface="Calibri" panose="020F0502020204030204" pitchFamily="34" charset="0"/>
              </a:rPr>
              <a:t>Kl. 10.45 – 11.00 Pause</a:t>
            </a:r>
          </a:p>
          <a:p>
            <a:r>
              <a:rPr lang="da-DK" dirty="0">
                <a:solidFill>
                  <a:srgbClr val="000000"/>
                </a:solidFill>
                <a:ea typeface="Calibri" panose="020F0502020204030204" pitchFamily="34" charset="0"/>
              </a:rPr>
              <a:t>Kl. 11.00 – 11.30 Ny hjemmeside og FOA app </a:t>
            </a:r>
          </a:p>
          <a:p>
            <a:r>
              <a:rPr lang="da-DK" dirty="0">
                <a:solidFill>
                  <a:srgbClr val="000000"/>
                </a:solidFill>
                <a:ea typeface="Calibri" panose="020F0502020204030204" pitchFamily="34" charset="0"/>
              </a:rPr>
              <a:t>Kl. 11.30 – 12.00 Meddelelser</a:t>
            </a: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402711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1CF67-3B39-3C48-57DD-6A64C2C0CD52}"/>
              </a:ext>
            </a:extLst>
          </p:cNvPr>
          <p:cNvSpPr>
            <a:spLocks noGrp="1"/>
          </p:cNvSpPr>
          <p:nvPr>
            <p:ph type="ctrTitle"/>
          </p:nvPr>
        </p:nvSpPr>
        <p:spPr>
          <a:xfrm>
            <a:off x="1524000" y="332509"/>
            <a:ext cx="9144000" cy="1745673"/>
          </a:xfrm>
        </p:spPr>
        <p:txBody>
          <a:bodyPr/>
          <a:lstStyle/>
          <a:p>
            <a:r>
              <a:rPr lang="da-DK" sz="8000" b="1" dirty="0">
                <a:effectLst>
                  <a:outerShdw blurRad="38100" dist="38100" dir="2700000" algn="tl">
                    <a:srgbClr val="000000">
                      <a:alpha val="43137"/>
                    </a:srgbClr>
                  </a:outerShdw>
                </a:effectLst>
                <a:latin typeface="Abadi" panose="020B0604020104020204" pitchFamily="34" charset="0"/>
              </a:rPr>
              <a:t>Lønforhandling</a:t>
            </a:r>
          </a:p>
        </p:txBody>
      </p:sp>
      <p:sp>
        <p:nvSpPr>
          <p:cNvPr id="3" name="AutoShape 2" descr="Dinero Imágenes ~ Catálogo de Dinero vectoriales y clip art | Pond5">
            <a:extLst>
              <a:ext uri="{FF2B5EF4-FFF2-40B4-BE49-F238E27FC236}">
                <a16:creationId xmlns:a16="http://schemas.microsoft.com/office/drawing/2014/main" id="{4600D67F-984C-1D83-CFC5-FFA5414893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4" name="Billede 3">
            <a:extLst>
              <a:ext uri="{FF2B5EF4-FFF2-40B4-BE49-F238E27FC236}">
                <a16:creationId xmlns:a16="http://schemas.microsoft.com/office/drawing/2014/main" id="{84CD5632-1A1F-6882-31DC-327190B4B934}"/>
              </a:ext>
            </a:extLst>
          </p:cNvPr>
          <p:cNvPicPr>
            <a:picLocks noChangeAspect="1"/>
          </p:cNvPicPr>
          <p:nvPr/>
        </p:nvPicPr>
        <p:blipFill>
          <a:blip r:embed="rId3"/>
          <a:stretch>
            <a:fillRect/>
          </a:stretch>
        </p:blipFill>
        <p:spPr>
          <a:xfrm>
            <a:off x="2585201" y="2789382"/>
            <a:ext cx="6124690" cy="3352800"/>
          </a:xfrm>
          <a:prstGeom prst="rect">
            <a:avLst/>
          </a:prstGeom>
        </p:spPr>
      </p:pic>
      <p:pic>
        <p:nvPicPr>
          <p:cNvPr id="6" name="Billede 5">
            <a:extLst>
              <a:ext uri="{FF2B5EF4-FFF2-40B4-BE49-F238E27FC236}">
                <a16:creationId xmlns:a16="http://schemas.microsoft.com/office/drawing/2014/main" id="{C15F25D0-19C3-3B63-C584-89493B30DFEC}"/>
              </a:ext>
            </a:extLst>
          </p:cNvPr>
          <p:cNvPicPr>
            <a:picLocks noChangeAspect="1"/>
          </p:cNvPicPr>
          <p:nvPr/>
        </p:nvPicPr>
        <p:blipFill>
          <a:blip r:embed="rId4"/>
          <a:stretch>
            <a:fillRect/>
          </a:stretch>
        </p:blipFill>
        <p:spPr>
          <a:xfrm>
            <a:off x="9992411" y="332509"/>
            <a:ext cx="1731775" cy="1731775"/>
          </a:xfrm>
          <a:prstGeom prst="rect">
            <a:avLst/>
          </a:prstGeom>
        </p:spPr>
      </p:pic>
      <p:sp>
        <p:nvSpPr>
          <p:cNvPr id="8" name="Tekstfelt 7">
            <a:extLst>
              <a:ext uri="{FF2B5EF4-FFF2-40B4-BE49-F238E27FC236}">
                <a16:creationId xmlns:a16="http://schemas.microsoft.com/office/drawing/2014/main" id="{F36C1CEB-9D6B-B3BB-C2E1-6A7626059593}"/>
              </a:ext>
            </a:extLst>
          </p:cNvPr>
          <p:cNvSpPr txBox="1"/>
          <p:nvPr/>
        </p:nvSpPr>
        <p:spPr>
          <a:xfrm>
            <a:off x="3896411" y="6340825"/>
            <a:ext cx="6096000"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Calibri" panose="020F0502020204030204" pitchFamily="34" charset="0"/>
              </a:rPr>
              <a:t>FOA-WIFI: Farfartil4</a:t>
            </a:r>
          </a:p>
        </p:txBody>
      </p:sp>
    </p:spTree>
    <p:extLst>
      <p:ext uri="{BB962C8B-B14F-4D97-AF65-F5344CB8AC3E}">
        <p14:creationId xmlns:p14="http://schemas.microsoft.com/office/powerpoint/2010/main" val="1358836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2808C-8C92-D849-0E06-63644E65FB1E}"/>
              </a:ext>
            </a:extLst>
          </p:cNvPr>
          <p:cNvSpPr>
            <a:spLocks noGrp="1"/>
          </p:cNvSpPr>
          <p:nvPr>
            <p:ph type="title"/>
          </p:nvPr>
        </p:nvSpPr>
        <p:spPr/>
        <p:txBody>
          <a:bodyPr/>
          <a:lstStyle/>
          <a:p>
            <a:r>
              <a:rPr lang="da-DK" dirty="0"/>
              <a:t>Lokale lønforhandlinger – hvorfor?</a:t>
            </a:r>
          </a:p>
        </p:txBody>
      </p:sp>
      <p:sp>
        <p:nvSpPr>
          <p:cNvPr id="3" name="Pladsholder til indhold 2">
            <a:extLst>
              <a:ext uri="{FF2B5EF4-FFF2-40B4-BE49-F238E27FC236}">
                <a16:creationId xmlns:a16="http://schemas.microsoft.com/office/drawing/2014/main" id="{3AEB3FA1-CEC5-9E34-892A-6023631ED132}"/>
              </a:ext>
            </a:extLst>
          </p:cNvPr>
          <p:cNvSpPr>
            <a:spLocks noGrp="1"/>
          </p:cNvSpPr>
          <p:nvPr>
            <p:ph idx="1"/>
          </p:nvPr>
        </p:nvSpPr>
        <p:spPr/>
        <p:txBody>
          <a:bodyPr/>
          <a:lstStyle/>
          <a:p>
            <a:pPr marL="0" indent="0">
              <a:buNone/>
            </a:pPr>
            <a:endParaRPr lang="da-DK" b="0" i="0" dirty="0">
              <a:solidFill>
                <a:srgbClr val="203E51"/>
              </a:solidFill>
              <a:effectLst/>
              <a:latin typeface="Publico text"/>
            </a:endParaRPr>
          </a:p>
          <a:p>
            <a:pPr marL="0" indent="0">
              <a:buNone/>
            </a:pPr>
            <a:r>
              <a:rPr lang="da-DK" b="0" i="0" dirty="0">
                <a:solidFill>
                  <a:srgbClr val="203E51"/>
                </a:solidFill>
                <a:effectLst/>
                <a:latin typeface="Publico text"/>
              </a:rPr>
              <a:t>Fra 1997 indførtes gradvis et nyt lønsystem, </a:t>
            </a:r>
            <a:r>
              <a:rPr lang="da-DK" b="0" i="1" dirty="0">
                <a:solidFill>
                  <a:srgbClr val="203E51"/>
                </a:solidFill>
                <a:effectLst/>
                <a:latin typeface="Publico text"/>
              </a:rPr>
              <a:t>ny løn</a:t>
            </a:r>
            <a:r>
              <a:rPr lang="da-DK" b="0" i="0" dirty="0">
                <a:solidFill>
                  <a:srgbClr val="203E51"/>
                </a:solidFill>
                <a:effectLst/>
                <a:latin typeface="Publico text"/>
              </a:rPr>
              <a:t>, i den offentlige sektor. </a:t>
            </a:r>
          </a:p>
          <a:p>
            <a:r>
              <a:rPr lang="da-DK" b="0" i="0" dirty="0">
                <a:solidFill>
                  <a:srgbClr val="203E51"/>
                </a:solidFill>
                <a:effectLst/>
                <a:latin typeface="Publico text"/>
              </a:rPr>
              <a:t>En større del af lønnen skal aftales mellem den enkelte offentlige arbejdsgiver og den ansatte. </a:t>
            </a:r>
          </a:p>
        </p:txBody>
      </p:sp>
    </p:spTree>
    <p:extLst>
      <p:ext uri="{BB962C8B-B14F-4D97-AF65-F5344CB8AC3E}">
        <p14:creationId xmlns:p14="http://schemas.microsoft.com/office/powerpoint/2010/main" val="283380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BAE592B-96EE-A60D-CF2F-937561F4FFC8}"/>
              </a:ext>
            </a:extLst>
          </p:cNvPr>
          <p:cNvSpPr>
            <a:spLocks noGrp="1"/>
          </p:cNvSpPr>
          <p:nvPr>
            <p:ph type="title"/>
          </p:nvPr>
        </p:nvSpPr>
        <p:spPr/>
        <p:txBody>
          <a:bodyPr/>
          <a:lstStyle/>
          <a:p>
            <a:r>
              <a:rPr lang="da-DK" dirty="0"/>
              <a:t>Hvad skete der så…</a:t>
            </a:r>
          </a:p>
        </p:txBody>
      </p:sp>
      <p:sp>
        <p:nvSpPr>
          <p:cNvPr id="5" name="Pladsholder til indhold 4">
            <a:extLst>
              <a:ext uri="{FF2B5EF4-FFF2-40B4-BE49-F238E27FC236}">
                <a16:creationId xmlns:a16="http://schemas.microsoft.com/office/drawing/2014/main" id="{AE57F14F-3EE4-7130-F674-4C96BD37454D}"/>
              </a:ext>
            </a:extLst>
          </p:cNvPr>
          <p:cNvSpPr>
            <a:spLocks noGrp="1"/>
          </p:cNvSpPr>
          <p:nvPr>
            <p:ph sz="half" idx="1"/>
          </p:nvPr>
        </p:nvSpPr>
        <p:spPr/>
        <p:txBody>
          <a:bodyPr>
            <a:normAutofit lnSpcReduction="10000"/>
          </a:bodyPr>
          <a:lstStyle/>
          <a:p>
            <a:r>
              <a:rPr lang="da-DK" dirty="0"/>
              <a:t>1997 – 2005:</a:t>
            </a:r>
          </a:p>
          <a:p>
            <a:pPr marL="0" indent="0">
              <a:buNone/>
            </a:pPr>
            <a:r>
              <a:rPr lang="da-DK" dirty="0"/>
              <a:t>Procedureaftale om hvorledes der skal forhandles Ny Løn i kommunen/amtet – indgås i Hovedudvalget eller i et særskilt nedsat forhandlingsorgan.</a:t>
            </a:r>
          </a:p>
        </p:txBody>
      </p:sp>
      <p:sp>
        <p:nvSpPr>
          <p:cNvPr id="6" name="Pladsholder til indhold 5">
            <a:extLst>
              <a:ext uri="{FF2B5EF4-FFF2-40B4-BE49-F238E27FC236}">
                <a16:creationId xmlns:a16="http://schemas.microsoft.com/office/drawing/2014/main" id="{D4EFDE51-D2F1-18F9-E092-42716E6940B0}"/>
              </a:ext>
            </a:extLst>
          </p:cNvPr>
          <p:cNvSpPr>
            <a:spLocks noGrp="1"/>
          </p:cNvSpPr>
          <p:nvPr>
            <p:ph sz="half" idx="2"/>
          </p:nvPr>
        </p:nvSpPr>
        <p:spPr/>
        <p:txBody>
          <a:bodyPr>
            <a:normAutofit lnSpcReduction="10000"/>
          </a:bodyPr>
          <a:lstStyle/>
          <a:p>
            <a:r>
              <a:rPr lang="da-DK" dirty="0"/>
              <a:t>”…tidsfrister og regler for afvikling af forhandlinger om funktionsløn og kvalifikationsløn aftales i det øverste medindflydelses- og medbestemmelsesudvalg…”</a:t>
            </a:r>
          </a:p>
          <a:p>
            <a:r>
              <a:rPr lang="da-DK" dirty="0"/>
              <a:t>”Såvel (amts)kommunen som de forhandlingsberettigede organisationer har pligt til at forhandle løn efter denne aftale”</a:t>
            </a:r>
          </a:p>
          <a:p>
            <a:pPr marL="0" indent="0">
              <a:buNone/>
            </a:pPr>
            <a:endParaRPr lang="da-DK" dirty="0"/>
          </a:p>
        </p:txBody>
      </p:sp>
    </p:spTree>
    <p:extLst>
      <p:ext uri="{BB962C8B-B14F-4D97-AF65-F5344CB8AC3E}">
        <p14:creationId xmlns:p14="http://schemas.microsoft.com/office/powerpoint/2010/main" val="1041664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åh nej ikke dig igen entrétæppe - TenStickers">
            <a:extLst>
              <a:ext uri="{FF2B5EF4-FFF2-40B4-BE49-F238E27FC236}">
                <a16:creationId xmlns:a16="http://schemas.microsoft.com/office/drawing/2014/main" id="{B1B72CA6-2128-710A-94A5-0EEEDF9BD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2059" y="2340077"/>
            <a:ext cx="3942676" cy="369068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EA21020-97ED-D6F5-F392-31648634E039}"/>
              </a:ext>
            </a:extLst>
          </p:cNvPr>
          <p:cNvSpPr>
            <a:spLocks noGrp="1"/>
          </p:cNvSpPr>
          <p:nvPr>
            <p:ph type="title"/>
          </p:nvPr>
        </p:nvSpPr>
        <p:spPr/>
        <p:txBody>
          <a:bodyPr/>
          <a:lstStyle/>
          <a:p>
            <a:r>
              <a:rPr lang="da-DK" dirty="0"/>
              <a:t>Organisationerne fik besked på at køre hjem igen…</a:t>
            </a:r>
          </a:p>
        </p:txBody>
      </p:sp>
      <p:sp>
        <p:nvSpPr>
          <p:cNvPr id="3" name="Pladsholder til indhold 2">
            <a:extLst>
              <a:ext uri="{FF2B5EF4-FFF2-40B4-BE49-F238E27FC236}">
                <a16:creationId xmlns:a16="http://schemas.microsoft.com/office/drawing/2014/main" id="{2AA1F7F2-0FD0-F9ED-382D-E31C209BDC4D}"/>
              </a:ext>
            </a:extLst>
          </p:cNvPr>
          <p:cNvSpPr>
            <a:spLocks noGrp="1"/>
          </p:cNvSpPr>
          <p:nvPr>
            <p:ph sz="half" idx="1"/>
          </p:nvPr>
        </p:nvSpPr>
        <p:spPr/>
        <p:txBody>
          <a:bodyPr/>
          <a:lstStyle/>
          <a:p>
            <a:endParaRPr lang="da-DK" dirty="0"/>
          </a:p>
          <a:p>
            <a:endParaRPr lang="da-DK" dirty="0"/>
          </a:p>
          <a:p>
            <a:r>
              <a:rPr lang="da-DK" dirty="0"/>
              <a:t>I et MED-hovedudvalg havde man aftalt kun at forhandle hvert andet år</a:t>
            </a:r>
          </a:p>
          <a:p>
            <a:pPr marL="0" indent="0">
              <a:buNone/>
            </a:pPr>
            <a:r>
              <a:rPr lang="da-DK" dirty="0"/>
              <a:t>”Der var jo alligevel ingen penge at forhandle om”</a:t>
            </a:r>
          </a:p>
        </p:txBody>
      </p:sp>
      <p:pic>
        <p:nvPicPr>
          <p:cNvPr id="3076" name="Picture 4" descr="Skilt henvendt mod turister vækker harme: Nu har Satine taget det ned | TV2  Østjylland">
            <a:extLst>
              <a:ext uri="{FF2B5EF4-FFF2-40B4-BE49-F238E27FC236}">
                <a16:creationId xmlns:a16="http://schemas.microsoft.com/office/drawing/2014/main" id="{6B66DAD7-0F1B-EA10-4017-B2F2A7BD86C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50313" y="4387649"/>
            <a:ext cx="2439725" cy="182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067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AE4B4-55C7-D1B9-A52F-385B0FD59388}"/>
              </a:ext>
            </a:extLst>
          </p:cNvPr>
          <p:cNvSpPr>
            <a:spLocks noGrp="1"/>
          </p:cNvSpPr>
          <p:nvPr>
            <p:ph type="title"/>
          </p:nvPr>
        </p:nvSpPr>
        <p:spPr/>
        <p:txBody>
          <a:bodyPr/>
          <a:lstStyle/>
          <a:p>
            <a:r>
              <a:rPr lang="da-DK" dirty="0"/>
              <a:t>OK-05:</a:t>
            </a:r>
          </a:p>
        </p:txBody>
      </p:sp>
      <p:sp>
        <p:nvSpPr>
          <p:cNvPr id="3" name="Pladsholder til indhold 2">
            <a:extLst>
              <a:ext uri="{FF2B5EF4-FFF2-40B4-BE49-F238E27FC236}">
                <a16:creationId xmlns:a16="http://schemas.microsoft.com/office/drawing/2014/main" id="{B2A0AB1D-7DA2-684E-D41E-6F2242C43D9D}"/>
              </a:ext>
            </a:extLst>
          </p:cNvPr>
          <p:cNvSpPr>
            <a:spLocks noGrp="1"/>
          </p:cNvSpPr>
          <p:nvPr>
            <p:ph sz="half" idx="1"/>
          </p:nvPr>
        </p:nvSpPr>
        <p:spPr/>
        <p:txBody>
          <a:bodyPr/>
          <a:lstStyle/>
          <a:p>
            <a:r>
              <a:rPr lang="da-DK" dirty="0"/>
              <a:t>Aftale om:</a:t>
            </a:r>
          </a:p>
          <a:p>
            <a:r>
              <a:rPr lang="da-DK" dirty="0"/>
              <a:t>”</a:t>
            </a:r>
            <a:r>
              <a:rPr lang="da-DK" b="1" dirty="0"/>
              <a:t>Afgrænsning af forhandlingskompetencen i SU-/MED-systemet”</a:t>
            </a:r>
          </a:p>
        </p:txBody>
      </p:sp>
      <p:sp>
        <p:nvSpPr>
          <p:cNvPr id="4" name="Pladsholder til indhold 3">
            <a:extLst>
              <a:ext uri="{FF2B5EF4-FFF2-40B4-BE49-F238E27FC236}">
                <a16:creationId xmlns:a16="http://schemas.microsoft.com/office/drawing/2014/main" id="{9521F2EC-CC8A-F985-00D4-3209990EAC21}"/>
              </a:ext>
            </a:extLst>
          </p:cNvPr>
          <p:cNvSpPr>
            <a:spLocks noGrp="1"/>
          </p:cNvSpPr>
          <p:nvPr>
            <p:ph sz="half" idx="2"/>
          </p:nvPr>
        </p:nvSpPr>
        <p:spPr/>
        <p:txBody>
          <a:bodyPr/>
          <a:lstStyle/>
          <a:p>
            <a:r>
              <a:rPr lang="da-DK" dirty="0"/>
              <a:t>Der kan ikke længere aftales noget om løn – der kan dog være en drøftelse af kommunens lønpolitik, herunder resultatløn</a:t>
            </a:r>
          </a:p>
        </p:txBody>
      </p:sp>
      <p:pic>
        <p:nvPicPr>
          <p:cNvPr id="6" name="Billede 5" descr="Et billede, der indeholder tekst, Rektangel, Font/skrifttype, Papirprodukt&#10;&#10;Automatisk genereret beskrivelse">
            <a:extLst>
              <a:ext uri="{FF2B5EF4-FFF2-40B4-BE49-F238E27FC236}">
                <a16:creationId xmlns:a16="http://schemas.microsoft.com/office/drawing/2014/main" id="{D650B004-4DC8-D0C1-BCEB-AD3E028DA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983138">
            <a:off x="4069324" y="3835655"/>
            <a:ext cx="2979175" cy="2234381"/>
          </a:xfrm>
          <a:prstGeom prst="rect">
            <a:avLst/>
          </a:prstGeom>
        </p:spPr>
      </p:pic>
      <p:pic>
        <p:nvPicPr>
          <p:cNvPr id="8" name="Billede 7" descr="Et billede, der indeholder tekst, Font/skrifttype, Bogomslag, indbinding&#10;&#10;Automatisk genereret beskrivelse">
            <a:extLst>
              <a:ext uri="{FF2B5EF4-FFF2-40B4-BE49-F238E27FC236}">
                <a16:creationId xmlns:a16="http://schemas.microsoft.com/office/drawing/2014/main" id="{F46DEDA4-C98B-0E22-8D44-1B599841B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917" y="3859727"/>
            <a:ext cx="1703083" cy="2452173"/>
          </a:xfrm>
          <a:prstGeom prst="rect">
            <a:avLst/>
          </a:prstGeom>
        </p:spPr>
      </p:pic>
    </p:spTree>
    <p:extLst>
      <p:ext uri="{BB962C8B-B14F-4D97-AF65-F5344CB8AC3E}">
        <p14:creationId xmlns:p14="http://schemas.microsoft.com/office/powerpoint/2010/main" val="395259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tekst, skærmbillede, plakat, Tryk&#10;&#10;Automatisk genereret beskrivelse">
            <a:extLst>
              <a:ext uri="{FF2B5EF4-FFF2-40B4-BE49-F238E27FC236}">
                <a16:creationId xmlns:a16="http://schemas.microsoft.com/office/drawing/2014/main" id="{E4DF91DC-46B8-5049-812A-558B442C5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3862657"/>
            <a:ext cx="1688312" cy="2518277"/>
          </a:xfrm>
          <a:prstGeom prst="rect">
            <a:avLst/>
          </a:prstGeom>
        </p:spPr>
      </p:pic>
      <p:sp>
        <p:nvSpPr>
          <p:cNvPr id="2" name="Titel 1">
            <a:extLst>
              <a:ext uri="{FF2B5EF4-FFF2-40B4-BE49-F238E27FC236}">
                <a16:creationId xmlns:a16="http://schemas.microsoft.com/office/drawing/2014/main" id="{A40DFBF3-1CA2-AB80-B2E1-4A1F6EEAD398}"/>
              </a:ext>
            </a:extLst>
          </p:cNvPr>
          <p:cNvSpPr>
            <a:spLocks noGrp="1"/>
          </p:cNvSpPr>
          <p:nvPr>
            <p:ph type="title"/>
          </p:nvPr>
        </p:nvSpPr>
        <p:spPr/>
        <p:txBody>
          <a:bodyPr/>
          <a:lstStyle/>
          <a:p>
            <a:r>
              <a:rPr lang="da-DK" dirty="0"/>
              <a:t>OK-11</a:t>
            </a:r>
          </a:p>
        </p:txBody>
      </p:sp>
      <p:sp>
        <p:nvSpPr>
          <p:cNvPr id="3" name="Pladsholder til indhold 2">
            <a:extLst>
              <a:ext uri="{FF2B5EF4-FFF2-40B4-BE49-F238E27FC236}">
                <a16:creationId xmlns:a16="http://schemas.microsoft.com/office/drawing/2014/main" id="{81B90196-2B2A-6606-EA4B-C67E354042E0}"/>
              </a:ext>
            </a:extLst>
          </p:cNvPr>
          <p:cNvSpPr>
            <a:spLocks noGrp="1"/>
          </p:cNvSpPr>
          <p:nvPr>
            <p:ph sz="half" idx="1"/>
          </p:nvPr>
        </p:nvSpPr>
        <p:spPr/>
        <p:txBody>
          <a:bodyPr/>
          <a:lstStyle/>
          <a:p>
            <a:r>
              <a:rPr lang="da-DK" dirty="0"/>
              <a:t>Den lønpolitiske drøftelse </a:t>
            </a:r>
            <a:r>
              <a:rPr lang="da-DK" b="1" i="1" dirty="0"/>
              <a:t>udgår</a:t>
            </a:r>
            <a:r>
              <a:rPr lang="da-DK" b="1" dirty="0"/>
              <a:t> </a:t>
            </a:r>
            <a:r>
              <a:rPr lang="da-DK" dirty="0"/>
              <a:t>af teksten i MED-rammeaftalen.</a:t>
            </a:r>
          </a:p>
        </p:txBody>
      </p:sp>
      <p:pic>
        <p:nvPicPr>
          <p:cNvPr id="2050" name="Picture 2" descr="MED-HÅNDBOG">
            <a:extLst>
              <a:ext uri="{FF2B5EF4-FFF2-40B4-BE49-F238E27FC236}">
                <a16:creationId xmlns:a16="http://schemas.microsoft.com/office/drawing/2014/main" id="{458753C4-6B31-44B4-5049-73DE6E9E558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1114994">
            <a:off x="7745207" y="1977077"/>
            <a:ext cx="18192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041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03DC0-E448-3DE6-0304-04732BC5D74A}"/>
              </a:ext>
            </a:extLst>
          </p:cNvPr>
          <p:cNvSpPr>
            <a:spLocks noGrp="1"/>
          </p:cNvSpPr>
          <p:nvPr>
            <p:ph type="title"/>
          </p:nvPr>
        </p:nvSpPr>
        <p:spPr/>
        <p:txBody>
          <a:bodyPr/>
          <a:lstStyle/>
          <a:p>
            <a:r>
              <a:rPr lang="da-DK" b="1" dirty="0"/>
              <a:t>Eksempler på aftaleret eller ledelsesret…</a:t>
            </a:r>
          </a:p>
        </p:txBody>
      </p:sp>
      <p:sp>
        <p:nvSpPr>
          <p:cNvPr id="5" name="Pladsholder til tekst 4">
            <a:extLst>
              <a:ext uri="{FF2B5EF4-FFF2-40B4-BE49-F238E27FC236}">
                <a16:creationId xmlns:a16="http://schemas.microsoft.com/office/drawing/2014/main" id="{F26EA5F6-5E7A-B7A0-B9BD-EA2F14F4B910}"/>
              </a:ext>
            </a:extLst>
          </p:cNvPr>
          <p:cNvSpPr>
            <a:spLocks noGrp="1"/>
          </p:cNvSpPr>
          <p:nvPr>
            <p:ph type="body" idx="1"/>
          </p:nvPr>
        </p:nvSpPr>
        <p:spPr>
          <a:xfrm>
            <a:off x="839788" y="1681163"/>
            <a:ext cx="5157787" cy="481934"/>
          </a:xfrm>
        </p:spPr>
        <p:txBody>
          <a:bodyPr/>
          <a:lstStyle/>
          <a:p>
            <a:r>
              <a:rPr lang="da-DK" dirty="0"/>
              <a:t>Aftaleret</a:t>
            </a:r>
          </a:p>
        </p:txBody>
      </p:sp>
      <p:sp>
        <p:nvSpPr>
          <p:cNvPr id="6" name="Pladsholder til indhold 5">
            <a:extLst>
              <a:ext uri="{FF2B5EF4-FFF2-40B4-BE49-F238E27FC236}">
                <a16:creationId xmlns:a16="http://schemas.microsoft.com/office/drawing/2014/main" id="{91E09F6A-19C1-F817-C26D-88DC26AD4915}"/>
              </a:ext>
            </a:extLst>
          </p:cNvPr>
          <p:cNvSpPr>
            <a:spLocks noGrp="1"/>
          </p:cNvSpPr>
          <p:nvPr>
            <p:ph sz="half" idx="2"/>
          </p:nvPr>
        </p:nvSpPr>
        <p:spPr>
          <a:xfrm>
            <a:off x="839788" y="2271252"/>
            <a:ext cx="5157787" cy="3918411"/>
          </a:xfrm>
          <a:solidFill>
            <a:srgbClr val="FF0000"/>
          </a:solidFill>
        </p:spPr>
        <p:txBody>
          <a:bodyPr>
            <a:normAutofit/>
          </a:bodyPr>
          <a:lstStyle/>
          <a:p>
            <a:r>
              <a:rPr lang="da-DK" sz="2000" dirty="0">
                <a:solidFill>
                  <a:schemeClr val="bg1"/>
                </a:solidFill>
              </a:rPr>
              <a:t>Løn (forbundenes overenskomster inkl. ”Aftale om lokal </a:t>
            </a:r>
            <a:r>
              <a:rPr lang="da-DK" sz="2000" dirty="0" err="1">
                <a:solidFill>
                  <a:schemeClr val="bg1"/>
                </a:solidFill>
              </a:rPr>
              <a:t>løndannelse</a:t>
            </a:r>
            <a:r>
              <a:rPr lang="da-DK" sz="2000" dirty="0">
                <a:solidFill>
                  <a:schemeClr val="bg1"/>
                </a:solidFill>
              </a:rPr>
              <a:t> for …”)</a:t>
            </a:r>
          </a:p>
          <a:p>
            <a:r>
              <a:rPr lang="da-DK" sz="2000" dirty="0">
                <a:solidFill>
                  <a:schemeClr val="bg1"/>
                </a:solidFill>
              </a:rPr>
              <a:t>TR-aftalen (MED-rammeaftalens § 10 – 19)</a:t>
            </a:r>
          </a:p>
          <a:p>
            <a:r>
              <a:rPr lang="da-DK" sz="2000" dirty="0">
                <a:solidFill>
                  <a:schemeClr val="bg1"/>
                </a:solidFill>
              </a:rPr>
              <a:t> Ferieaftalen (Forhandlingsfællesskabets Aftale om ferie for personale ansat i kommuner/regioner, m.fl.)</a:t>
            </a:r>
          </a:p>
          <a:p>
            <a:r>
              <a:rPr lang="da-DK" sz="2000" dirty="0">
                <a:solidFill>
                  <a:schemeClr val="bg1"/>
                </a:solidFill>
              </a:rPr>
              <a:t>Arbejdstid (organisationernes arbejdstidsaftaler + Forhandlingsfællesskabets aftaler om arbejdstid)</a:t>
            </a:r>
          </a:p>
          <a:p>
            <a:endParaRPr lang="da-DK" dirty="0"/>
          </a:p>
          <a:p>
            <a:endParaRPr lang="da-DK" dirty="0"/>
          </a:p>
        </p:txBody>
      </p:sp>
      <p:sp>
        <p:nvSpPr>
          <p:cNvPr id="7" name="Pladsholder til tekst 6">
            <a:extLst>
              <a:ext uri="{FF2B5EF4-FFF2-40B4-BE49-F238E27FC236}">
                <a16:creationId xmlns:a16="http://schemas.microsoft.com/office/drawing/2014/main" id="{0BD2EBE5-43E7-0019-62F2-2E580604231F}"/>
              </a:ext>
            </a:extLst>
          </p:cNvPr>
          <p:cNvSpPr>
            <a:spLocks noGrp="1"/>
          </p:cNvSpPr>
          <p:nvPr>
            <p:ph type="body" sz="quarter" idx="3"/>
          </p:nvPr>
        </p:nvSpPr>
        <p:spPr>
          <a:xfrm>
            <a:off x="6172200" y="1681163"/>
            <a:ext cx="5183188" cy="481934"/>
          </a:xfrm>
        </p:spPr>
        <p:txBody>
          <a:bodyPr/>
          <a:lstStyle/>
          <a:p>
            <a:r>
              <a:rPr lang="da-DK" dirty="0"/>
              <a:t>Ledelsesret</a:t>
            </a:r>
          </a:p>
        </p:txBody>
      </p:sp>
      <p:sp>
        <p:nvSpPr>
          <p:cNvPr id="8" name="Pladsholder til indhold 7">
            <a:extLst>
              <a:ext uri="{FF2B5EF4-FFF2-40B4-BE49-F238E27FC236}">
                <a16:creationId xmlns:a16="http://schemas.microsoft.com/office/drawing/2014/main" id="{2758B486-9DD6-358E-98C3-98AC41237441}"/>
              </a:ext>
            </a:extLst>
          </p:cNvPr>
          <p:cNvSpPr>
            <a:spLocks noGrp="1"/>
          </p:cNvSpPr>
          <p:nvPr>
            <p:ph sz="quarter" idx="4"/>
          </p:nvPr>
        </p:nvSpPr>
        <p:spPr>
          <a:xfrm>
            <a:off x="6172200" y="2271252"/>
            <a:ext cx="5183188" cy="3918411"/>
          </a:xfrm>
          <a:solidFill>
            <a:schemeClr val="accent5"/>
          </a:solidFill>
        </p:spPr>
        <p:txBody>
          <a:bodyPr>
            <a:normAutofit/>
          </a:bodyPr>
          <a:lstStyle/>
          <a:p>
            <a:endParaRPr lang="da-DK" sz="2000" dirty="0">
              <a:solidFill>
                <a:schemeClr val="bg1"/>
              </a:solidFill>
            </a:endParaRPr>
          </a:p>
          <a:p>
            <a:endParaRPr lang="da-DK" sz="2000" dirty="0">
              <a:solidFill>
                <a:schemeClr val="bg1"/>
              </a:solidFill>
            </a:endParaRPr>
          </a:p>
          <a:p>
            <a:endParaRPr lang="da-DK" sz="2000" dirty="0">
              <a:solidFill>
                <a:schemeClr val="bg1"/>
              </a:solidFill>
            </a:endParaRPr>
          </a:p>
          <a:p>
            <a:endParaRPr lang="da-DK" sz="2000" dirty="0">
              <a:solidFill>
                <a:schemeClr val="bg1"/>
              </a:solidFill>
            </a:endParaRPr>
          </a:p>
          <a:p>
            <a:r>
              <a:rPr lang="da-DK" sz="2000" dirty="0">
                <a:solidFill>
                  <a:schemeClr val="bg1"/>
                </a:solidFill>
              </a:rPr>
              <a:t>Hvornår kan der afholdes ferie (inden for aftalens rammer)</a:t>
            </a:r>
          </a:p>
          <a:p>
            <a:endParaRPr lang="da-DK" sz="2000" dirty="0">
              <a:solidFill>
                <a:schemeClr val="bg1"/>
              </a:solidFill>
            </a:endParaRPr>
          </a:p>
          <a:p>
            <a:r>
              <a:rPr lang="da-DK" sz="2000" dirty="0">
                <a:solidFill>
                  <a:schemeClr val="bg1"/>
                </a:solidFill>
              </a:rPr>
              <a:t>Hvornår skal arbejdstiden placeres (inden for rammerne af organisationernes arbejdstidsaftaler m.fl.)</a:t>
            </a:r>
          </a:p>
        </p:txBody>
      </p:sp>
    </p:spTree>
    <p:extLst>
      <p:ext uri="{BB962C8B-B14F-4D97-AF65-F5344CB8AC3E}">
        <p14:creationId xmlns:p14="http://schemas.microsoft.com/office/powerpoint/2010/main" val="1139798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31D6F-6EB3-36D7-88F5-BBB49D10868E}"/>
              </a:ext>
            </a:extLst>
          </p:cNvPr>
          <p:cNvSpPr>
            <a:spLocks noGrp="1"/>
          </p:cNvSpPr>
          <p:nvPr>
            <p:ph type="title"/>
          </p:nvPr>
        </p:nvSpPr>
        <p:spPr/>
        <p:txBody>
          <a:bodyPr/>
          <a:lstStyle/>
          <a:p>
            <a:r>
              <a:rPr lang="da-DK" dirty="0"/>
              <a:t>Hvad så nu?</a:t>
            </a:r>
          </a:p>
        </p:txBody>
      </p:sp>
      <p:sp>
        <p:nvSpPr>
          <p:cNvPr id="3" name="Pladsholder til indhold 2">
            <a:extLst>
              <a:ext uri="{FF2B5EF4-FFF2-40B4-BE49-F238E27FC236}">
                <a16:creationId xmlns:a16="http://schemas.microsoft.com/office/drawing/2014/main" id="{6EAD97AE-0C1B-6333-014C-F19D10E44623}"/>
              </a:ext>
            </a:extLst>
          </p:cNvPr>
          <p:cNvSpPr>
            <a:spLocks noGrp="1"/>
          </p:cNvSpPr>
          <p:nvPr>
            <p:ph idx="1"/>
          </p:nvPr>
        </p:nvSpPr>
        <p:spPr/>
        <p:txBody>
          <a:bodyPr/>
          <a:lstStyle/>
          <a:p>
            <a:pPr marL="0" indent="0">
              <a:buNone/>
            </a:pPr>
            <a:endParaRPr lang="da-DK"/>
          </a:p>
          <a:p>
            <a:pPr marL="0" indent="0">
              <a:buNone/>
            </a:pPr>
            <a:r>
              <a:rPr lang="da-DK"/>
              <a:t>Udmelding </a:t>
            </a:r>
            <a:r>
              <a:rPr lang="da-DK" dirty="0"/>
              <a:t>på tværs af forvaltninger inden lokale lønforhandlinger i 2025</a:t>
            </a:r>
          </a:p>
          <a:p>
            <a:pPr marL="0" indent="0">
              <a:buNone/>
            </a:pPr>
            <a:r>
              <a:rPr lang="da-DK" dirty="0"/>
              <a:t>Gør som I plejer og har aftalt lokalt</a:t>
            </a:r>
          </a:p>
        </p:txBody>
      </p:sp>
      <p:pic>
        <p:nvPicPr>
          <p:cNvPr id="9" name="Billede 8">
            <a:extLst>
              <a:ext uri="{FF2B5EF4-FFF2-40B4-BE49-F238E27FC236}">
                <a16:creationId xmlns:a16="http://schemas.microsoft.com/office/drawing/2014/main" id="{ADA2B854-B4CA-4559-0E69-4A365527B888}"/>
              </a:ext>
            </a:extLst>
          </p:cNvPr>
          <p:cNvPicPr>
            <a:picLocks noChangeAspect="1"/>
          </p:cNvPicPr>
          <p:nvPr/>
        </p:nvPicPr>
        <p:blipFill rotWithShape="1">
          <a:blip r:embed="rId2"/>
          <a:srcRect r="10012" b="11045"/>
          <a:stretch/>
        </p:blipFill>
        <p:spPr>
          <a:xfrm>
            <a:off x="9060118" y="3644900"/>
            <a:ext cx="1902850" cy="2372442"/>
          </a:xfrm>
          <a:prstGeom prst="rect">
            <a:avLst/>
          </a:prstGeom>
        </p:spPr>
      </p:pic>
    </p:spTree>
    <p:extLst>
      <p:ext uri="{BB962C8B-B14F-4D97-AF65-F5344CB8AC3E}">
        <p14:creationId xmlns:p14="http://schemas.microsoft.com/office/powerpoint/2010/main" val="839157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4800" b="1" dirty="0">
                <a:effectLst>
                  <a:outerShdw blurRad="38100" dist="38100" dir="2700000" algn="tl">
                    <a:srgbClr val="000000">
                      <a:alpha val="43137"/>
                    </a:srgbClr>
                  </a:outerShdw>
                </a:effectLst>
                <a:latin typeface="Abadi" panose="020B0604020104020204" pitchFamily="34" charset="0"/>
              </a:rPr>
              <a:t>Gruppearbejde hvor er I nu?</a:t>
            </a:r>
          </a:p>
        </p:txBody>
      </p:sp>
      <p:pic>
        <p:nvPicPr>
          <p:cNvPr id="6" name="Billede 5">
            <a:extLst>
              <a:ext uri="{FF2B5EF4-FFF2-40B4-BE49-F238E27FC236}">
                <a16:creationId xmlns:a16="http://schemas.microsoft.com/office/drawing/2014/main" id="{0F307804-57F0-F4D9-3A22-8CC2B6E09F8B}"/>
              </a:ext>
            </a:extLst>
          </p:cNvPr>
          <p:cNvPicPr>
            <a:picLocks noChangeAspect="1"/>
          </p:cNvPicPr>
          <p:nvPr/>
        </p:nvPicPr>
        <p:blipFill>
          <a:blip r:embed="rId3"/>
          <a:stretch>
            <a:fillRect/>
          </a:stretch>
        </p:blipFill>
        <p:spPr>
          <a:xfrm>
            <a:off x="9979273" y="233048"/>
            <a:ext cx="1731414" cy="1731414"/>
          </a:xfrm>
          <a:prstGeom prst="rect">
            <a:avLst/>
          </a:prstGeom>
        </p:spPr>
      </p:pic>
      <p:sp>
        <p:nvSpPr>
          <p:cNvPr id="8" name="Tekstfelt 7">
            <a:extLst>
              <a:ext uri="{FF2B5EF4-FFF2-40B4-BE49-F238E27FC236}">
                <a16:creationId xmlns:a16="http://schemas.microsoft.com/office/drawing/2014/main" id="{38D4CD98-3713-F304-5D1D-F8F7B45C9A05}"/>
              </a:ext>
            </a:extLst>
          </p:cNvPr>
          <p:cNvSpPr txBox="1"/>
          <p:nvPr/>
        </p:nvSpPr>
        <p:spPr>
          <a:xfrm>
            <a:off x="2074607" y="6311900"/>
            <a:ext cx="6096000"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Calibri" panose="020F0502020204030204" pitchFamily="34" charset="0"/>
              </a:rPr>
              <a:t>FOA-WIFI: Farfartil4</a:t>
            </a:r>
          </a:p>
        </p:txBody>
      </p:sp>
      <p:pic>
        <p:nvPicPr>
          <p:cNvPr id="9" name="Billede 8">
            <a:extLst>
              <a:ext uri="{FF2B5EF4-FFF2-40B4-BE49-F238E27FC236}">
                <a16:creationId xmlns:a16="http://schemas.microsoft.com/office/drawing/2014/main" id="{ADA2B854-B4CA-4559-0E69-4A365527B888}"/>
              </a:ext>
            </a:extLst>
          </p:cNvPr>
          <p:cNvPicPr>
            <a:picLocks noChangeAspect="1"/>
          </p:cNvPicPr>
          <p:nvPr/>
        </p:nvPicPr>
        <p:blipFill rotWithShape="1">
          <a:blip r:embed="rId4"/>
          <a:srcRect r="10012" b="11045"/>
          <a:stretch/>
        </p:blipFill>
        <p:spPr>
          <a:xfrm>
            <a:off x="9060118" y="3644900"/>
            <a:ext cx="1902850" cy="2372442"/>
          </a:xfrm>
          <a:prstGeom prst="rect">
            <a:avLst/>
          </a:prstGeom>
        </p:spPr>
      </p:pic>
      <p:sp>
        <p:nvSpPr>
          <p:cNvPr id="5" name="Pladsholder til indhold 4">
            <a:extLst>
              <a:ext uri="{FF2B5EF4-FFF2-40B4-BE49-F238E27FC236}">
                <a16:creationId xmlns:a16="http://schemas.microsoft.com/office/drawing/2014/main" id="{B41E64E5-A840-8141-C18A-1F956845F4BC}"/>
              </a:ext>
            </a:extLst>
          </p:cNvPr>
          <p:cNvSpPr>
            <a:spLocks noGrp="1"/>
          </p:cNvSpPr>
          <p:nvPr>
            <p:ph idx="1"/>
          </p:nvPr>
        </p:nvSpPr>
        <p:spPr/>
        <p:txBody>
          <a:bodyPr/>
          <a:lstStyle/>
          <a:p>
            <a:r>
              <a:rPr lang="da-DK" dirty="0"/>
              <a:t>Hvordan påvirker det klyngen/institutionen/skolen? </a:t>
            </a:r>
          </a:p>
          <a:p>
            <a:r>
              <a:rPr lang="da-DK" dirty="0"/>
              <a:t>Skal vi ændre noget i forhold til vores forestående forhandlinger? </a:t>
            </a:r>
          </a:p>
          <a:p>
            <a:r>
              <a:rPr lang="da-DK" dirty="0"/>
              <a:t>Skal vi planlægge klubmøde omkring lønforhandling? </a:t>
            </a:r>
          </a:p>
          <a:p>
            <a:r>
              <a:rPr lang="da-DK" dirty="0"/>
              <a:t>Er der noget vi skal være særligt opmærksomme på? </a:t>
            </a:r>
          </a:p>
          <a:p>
            <a:endParaRPr lang="da-DK" dirty="0"/>
          </a:p>
          <a:p>
            <a:endParaRPr lang="da-DK" dirty="0"/>
          </a:p>
          <a:p>
            <a:r>
              <a:rPr lang="da-DK" dirty="0"/>
              <a:t>Har vi spørgsmål til </a:t>
            </a:r>
            <a:r>
              <a:rPr lang="da-DK" dirty="0" err="1"/>
              <a:t>FTR’erne</a:t>
            </a:r>
            <a:r>
              <a:rPr lang="da-DK" dirty="0"/>
              <a:t>? </a:t>
            </a:r>
          </a:p>
          <a:p>
            <a:endParaRPr lang="da-DK" dirty="0"/>
          </a:p>
        </p:txBody>
      </p:sp>
    </p:spTree>
    <p:extLst>
      <p:ext uri="{BB962C8B-B14F-4D97-AF65-F5344CB8AC3E}">
        <p14:creationId xmlns:p14="http://schemas.microsoft.com/office/powerpoint/2010/main" val="2605660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205C8C4-6A73-4FC7-9E01-2AC0B5F9613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6A4483CD-95F4-E16A-662D-3EA1674A1EC3}"/>
              </a:ext>
            </a:extLst>
          </p:cNvPr>
          <p:cNvSpPr txBox="1">
            <a:spLocks/>
          </p:cNvSpPr>
          <p:nvPr/>
        </p:nvSpPr>
        <p:spPr>
          <a:xfrm>
            <a:off x="456920" y="526307"/>
            <a:ext cx="74741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468111" y="1344691"/>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b="1" dirty="0">
                <a:solidFill>
                  <a:srgbClr val="000000"/>
                </a:solidFill>
                <a:effectLst>
                  <a:outerShdw blurRad="38100" dist="38100" dir="2700000" algn="tl">
                    <a:srgbClr val="000000">
                      <a:alpha val="43137"/>
                    </a:srgbClr>
                  </a:outerShdw>
                </a:effectLst>
                <a:ea typeface="Calibri" panose="020F0502020204030204" pitchFamily="34" charset="0"/>
              </a:rPr>
              <a:t>Kl.09.00 – 09.10 Velkomst og tjek ind</a:t>
            </a:r>
          </a:p>
          <a:p>
            <a:r>
              <a:rPr lang="da-DK" dirty="0">
                <a:solidFill>
                  <a:srgbClr val="000000"/>
                </a:solidFill>
                <a:ea typeface="Calibri" panose="020F0502020204030204" pitchFamily="34" charset="0"/>
              </a:rPr>
              <a:t>Kl. 09.10 – 10.15 Lønforhandling</a:t>
            </a:r>
          </a:p>
          <a:p>
            <a:r>
              <a:rPr lang="da-DK" dirty="0">
                <a:solidFill>
                  <a:srgbClr val="000000"/>
                </a:solidFill>
                <a:ea typeface="Calibri" panose="020F0502020204030204" pitchFamily="34" charset="0"/>
              </a:rPr>
              <a:t>Kl.10.15 – 10.45 Opsamling</a:t>
            </a:r>
          </a:p>
          <a:p>
            <a:r>
              <a:rPr lang="da-DK" dirty="0">
                <a:solidFill>
                  <a:srgbClr val="000000"/>
                </a:solidFill>
                <a:ea typeface="Calibri" panose="020F0502020204030204" pitchFamily="34" charset="0"/>
              </a:rPr>
              <a:t>Kl. 10.45 – 11.00 Pause</a:t>
            </a:r>
          </a:p>
          <a:p>
            <a:r>
              <a:rPr lang="da-DK" dirty="0">
                <a:solidFill>
                  <a:srgbClr val="000000"/>
                </a:solidFill>
                <a:ea typeface="Calibri" panose="020F0502020204030204" pitchFamily="34" charset="0"/>
              </a:rPr>
              <a:t>Kl. 11.00 – 11.30 Ny hjemmeside og FOA app </a:t>
            </a:r>
          </a:p>
          <a:p>
            <a:r>
              <a:rPr lang="da-DK" dirty="0">
                <a:solidFill>
                  <a:srgbClr val="000000"/>
                </a:solidFill>
                <a:ea typeface="Calibri" panose="020F0502020204030204" pitchFamily="34" charset="0"/>
              </a:rPr>
              <a:t>Kl. 11.30 – 12.00 Meddelelser</a:t>
            </a: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336548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205C8C4-6A73-4FC7-9E01-2AC0B5F9613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6A4483CD-95F4-E16A-662D-3EA1674A1EC3}"/>
              </a:ext>
            </a:extLst>
          </p:cNvPr>
          <p:cNvSpPr txBox="1">
            <a:spLocks/>
          </p:cNvSpPr>
          <p:nvPr/>
        </p:nvSpPr>
        <p:spPr>
          <a:xfrm>
            <a:off x="456920" y="526307"/>
            <a:ext cx="74741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468111" y="1344691"/>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solidFill>
                  <a:srgbClr val="000000"/>
                </a:solidFill>
                <a:ea typeface="Calibri" panose="020F0502020204030204" pitchFamily="34" charset="0"/>
              </a:rPr>
              <a:t>Kl.09.00 – 09.10 Velkomst og tjek ind</a:t>
            </a:r>
          </a:p>
          <a:p>
            <a:r>
              <a:rPr lang="da-DK" dirty="0">
                <a:solidFill>
                  <a:srgbClr val="000000"/>
                </a:solidFill>
                <a:ea typeface="Calibri" panose="020F0502020204030204" pitchFamily="34" charset="0"/>
              </a:rPr>
              <a:t>Kl. 09.10 – 10.15 Lønforhandling</a:t>
            </a:r>
          </a:p>
          <a:p>
            <a:r>
              <a:rPr lang="da-DK" b="1" dirty="0">
                <a:solidFill>
                  <a:srgbClr val="000000"/>
                </a:solidFill>
                <a:effectLst>
                  <a:outerShdw blurRad="38100" dist="38100" dir="2700000" algn="tl">
                    <a:srgbClr val="000000">
                      <a:alpha val="43137"/>
                    </a:srgbClr>
                  </a:outerShdw>
                </a:effectLst>
                <a:ea typeface="Calibri" panose="020F0502020204030204" pitchFamily="34" charset="0"/>
              </a:rPr>
              <a:t>Kl.10.15 – 10.45 Opsamling</a:t>
            </a:r>
          </a:p>
          <a:p>
            <a:r>
              <a:rPr lang="da-DK" dirty="0">
                <a:solidFill>
                  <a:srgbClr val="000000"/>
                </a:solidFill>
                <a:ea typeface="Calibri" panose="020F0502020204030204" pitchFamily="34" charset="0"/>
              </a:rPr>
              <a:t>Kl. 10.45 – 11.00 Pause</a:t>
            </a:r>
          </a:p>
          <a:p>
            <a:r>
              <a:rPr lang="da-DK" dirty="0">
                <a:solidFill>
                  <a:srgbClr val="000000"/>
                </a:solidFill>
                <a:ea typeface="Calibri" panose="020F0502020204030204" pitchFamily="34" charset="0"/>
              </a:rPr>
              <a:t>Kl. 11.00 – 11.30 Ny hjemmeside og FOA app </a:t>
            </a:r>
          </a:p>
          <a:p>
            <a:r>
              <a:rPr lang="da-DK" dirty="0">
                <a:solidFill>
                  <a:srgbClr val="000000"/>
                </a:solidFill>
                <a:ea typeface="Calibri" panose="020F0502020204030204" pitchFamily="34" charset="0"/>
              </a:rPr>
              <a:t>Kl. 11.30 – 12.00 Meddelelser</a:t>
            </a: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4287417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4800" b="1" dirty="0">
                <a:effectLst>
                  <a:outerShdw blurRad="38100" dist="38100" dir="2700000" algn="tl">
                    <a:srgbClr val="000000">
                      <a:alpha val="43137"/>
                    </a:srgbClr>
                  </a:outerShdw>
                </a:effectLst>
                <a:latin typeface="Abadi" panose="020B0604020104020204" pitchFamily="34" charset="0"/>
              </a:rPr>
              <a:t>Opsamling på gruppearbejde</a:t>
            </a:r>
          </a:p>
        </p:txBody>
      </p:sp>
      <p:pic>
        <p:nvPicPr>
          <p:cNvPr id="6" name="Billede 5">
            <a:extLst>
              <a:ext uri="{FF2B5EF4-FFF2-40B4-BE49-F238E27FC236}">
                <a16:creationId xmlns:a16="http://schemas.microsoft.com/office/drawing/2014/main" id="{0F307804-57F0-F4D9-3A22-8CC2B6E09F8B}"/>
              </a:ext>
            </a:extLst>
          </p:cNvPr>
          <p:cNvPicPr>
            <a:picLocks noChangeAspect="1"/>
          </p:cNvPicPr>
          <p:nvPr/>
        </p:nvPicPr>
        <p:blipFill>
          <a:blip r:embed="rId3"/>
          <a:stretch>
            <a:fillRect/>
          </a:stretch>
        </p:blipFill>
        <p:spPr>
          <a:xfrm>
            <a:off x="9979273" y="233048"/>
            <a:ext cx="1731414" cy="1731414"/>
          </a:xfrm>
          <a:prstGeom prst="rect">
            <a:avLst/>
          </a:prstGeom>
        </p:spPr>
      </p:pic>
      <p:sp>
        <p:nvSpPr>
          <p:cNvPr id="8" name="Tekstfelt 7">
            <a:extLst>
              <a:ext uri="{FF2B5EF4-FFF2-40B4-BE49-F238E27FC236}">
                <a16:creationId xmlns:a16="http://schemas.microsoft.com/office/drawing/2014/main" id="{38D4CD98-3713-F304-5D1D-F8F7B45C9A05}"/>
              </a:ext>
            </a:extLst>
          </p:cNvPr>
          <p:cNvSpPr txBox="1"/>
          <p:nvPr/>
        </p:nvSpPr>
        <p:spPr>
          <a:xfrm>
            <a:off x="2074607" y="6311900"/>
            <a:ext cx="6096000"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Calibri" panose="020F0502020204030204" pitchFamily="34" charset="0"/>
              </a:rPr>
              <a:t>FOA-WIFI: Farfartil4</a:t>
            </a:r>
          </a:p>
        </p:txBody>
      </p:sp>
      <p:pic>
        <p:nvPicPr>
          <p:cNvPr id="9" name="Billede 8">
            <a:extLst>
              <a:ext uri="{FF2B5EF4-FFF2-40B4-BE49-F238E27FC236}">
                <a16:creationId xmlns:a16="http://schemas.microsoft.com/office/drawing/2014/main" id="{ADA2B854-B4CA-4559-0E69-4A365527B888}"/>
              </a:ext>
            </a:extLst>
          </p:cNvPr>
          <p:cNvPicPr>
            <a:picLocks noChangeAspect="1"/>
          </p:cNvPicPr>
          <p:nvPr/>
        </p:nvPicPr>
        <p:blipFill rotWithShape="1">
          <a:blip r:embed="rId4"/>
          <a:srcRect r="10012" b="11045"/>
          <a:stretch/>
        </p:blipFill>
        <p:spPr>
          <a:xfrm>
            <a:off x="9060118" y="3644900"/>
            <a:ext cx="1902850" cy="2372442"/>
          </a:xfrm>
          <a:prstGeom prst="rect">
            <a:avLst/>
          </a:prstGeom>
        </p:spPr>
      </p:pic>
      <p:sp>
        <p:nvSpPr>
          <p:cNvPr id="5" name="Pladsholder til indhold 4">
            <a:extLst>
              <a:ext uri="{FF2B5EF4-FFF2-40B4-BE49-F238E27FC236}">
                <a16:creationId xmlns:a16="http://schemas.microsoft.com/office/drawing/2014/main" id="{B41E64E5-A840-8141-C18A-1F956845F4BC}"/>
              </a:ext>
            </a:extLst>
          </p:cNvPr>
          <p:cNvSpPr>
            <a:spLocks noGrp="1"/>
          </p:cNvSpPr>
          <p:nvPr>
            <p:ph idx="1"/>
          </p:nvPr>
        </p:nvSpPr>
        <p:spPr/>
        <p:txBody>
          <a:bodyPr/>
          <a:lstStyle/>
          <a:p>
            <a:pPr marL="0" indent="0">
              <a:buNone/>
            </a:pPr>
            <a:endParaRPr lang="da-DK" dirty="0"/>
          </a:p>
          <a:p>
            <a:pPr marL="0" indent="0">
              <a:buNone/>
            </a:pPr>
            <a:r>
              <a:rPr lang="da-DK" dirty="0"/>
              <a:t>Del jeres refleksioner </a:t>
            </a:r>
          </a:p>
          <a:p>
            <a:pPr marL="0" indent="0">
              <a:buNone/>
            </a:pPr>
            <a:endParaRPr lang="da-DK" dirty="0"/>
          </a:p>
          <a:p>
            <a:pPr marL="0" indent="0">
              <a:buNone/>
            </a:pPr>
            <a:endParaRPr lang="da-DK" dirty="0"/>
          </a:p>
          <a:p>
            <a:pPr marL="0" indent="0">
              <a:buNone/>
            </a:pPr>
            <a:endParaRPr lang="da-DK" dirty="0"/>
          </a:p>
          <a:p>
            <a:pPr marL="0" indent="0">
              <a:buNone/>
            </a:pPr>
            <a:r>
              <a:rPr lang="da-DK" dirty="0"/>
              <a:t>Spørgsmål til </a:t>
            </a:r>
            <a:r>
              <a:rPr lang="da-DK" dirty="0" err="1"/>
              <a:t>FTR’erne</a:t>
            </a:r>
            <a:r>
              <a:rPr lang="da-DK" dirty="0"/>
              <a:t>? </a:t>
            </a:r>
          </a:p>
          <a:p>
            <a:endParaRPr lang="da-DK" dirty="0"/>
          </a:p>
        </p:txBody>
      </p:sp>
    </p:spTree>
    <p:extLst>
      <p:ext uri="{BB962C8B-B14F-4D97-AF65-F5344CB8AC3E}">
        <p14:creationId xmlns:p14="http://schemas.microsoft.com/office/powerpoint/2010/main" val="26770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205C8C4-6A73-4FC7-9E01-2AC0B5F9613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6A4483CD-95F4-E16A-662D-3EA1674A1EC3}"/>
              </a:ext>
            </a:extLst>
          </p:cNvPr>
          <p:cNvSpPr txBox="1">
            <a:spLocks/>
          </p:cNvSpPr>
          <p:nvPr/>
        </p:nvSpPr>
        <p:spPr>
          <a:xfrm>
            <a:off x="456920" y="526307"/>
            <a:ext cx="74741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468111" y="1344691"/>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solidFill>
                  <a:srgbClr val="000000"/>
                </a:solidFill>
                <a:ea typeface="Calibri" panose="020F0502020204030204" pitchFamily="34" charset="0"/>
              </a:rPr>
              <a:t>Kl.09.00 – 09.10 Velkomst og tjek ind</a:t>
            </a:r>
          </a:p>
          <a:p>
            <a:r>
              <a:rPr lang="da-DK" dirty="0">
                <a:solidFill>
                  <a:srgbClr val="000000"/>
                </a:solidFill>
                <a:ea typeface="Calibri" panose="020F0502020204030204" pitchFamily="34" charset="0"/>
              </a:rPr>
              <a:t>Kl. 09.10 – 10.15 Lønforhandling</a:t>
            </a:r>
          </a:p>
          <a:p>
            <a:r>
              <a:rPr lang="da-DK" dirty="0">
                <a:solidFill>
                  <a:srgbClr val="000000"/>
                </a:solidFill>
                <a:ea typeface="Calibri" panose="020F0502020204030204" pitchFamily="34" charset="0"/>
              </a:rPr>
              <a:t>Kl.10.15 – 10.45 Opsamling</a:t>
            </a:r>
          </a:p>
          <a:p>
            <a:r>
              <a:rPr lang="da-DK" b="1" dirty="0">
                <a:solidFill>
                  <a:srgbClr val="000000"/>
                </a:solidFill>
                <a:effectLst>
                  <a:outerShdw blurRad="38100" dist="38100" dir="2700000" algn="tl">
                    <a:srgbClr val="000000">
                      <a:alpha val="43137"/>
                    </a:srgbClr>
                  </a:outerShdw>
                </a:effectLst>
                <a:ea typeface="Calibri" panose="020F0502020204030204" pitchFamily="34" charset="0"/>
              </a:rPr>
              <a:t>Kl. 10.45 – 11.00 Pause</a:t>
            </a:r>
          </a:p>
          <a:p>
            <a:r>
              <a:rPr lang="da-DK" dirty="0">
                <a:solidFill>
                  <a:srgbClr val="000000"/>
                </a:solidFill>
                <a:ea typeface="Calibri" panose="020F0502020204030204" pitchFamily="34" charset="0"/>
              </a:rPr>
              <a:t>Kl. 11.00 – 11.30 Ny hjemmeside og FOA app </a:t>
            </a:r>
          </a:p>
          <a:p>
            <a:r>
              <a:rPr lang="da-DK" dirty="0">
                <a:solidFill>
                  <a:srgbClr val="000000"/>
                </a:solidFill>
                <a:ea typeface="Calibri" panose="020F0502020204030204" pitchFamily="34" charset="0"/>
              </a:rPr>
              <a:t>Kl. 11.30 – 12.00 Meddelelser</a:t>
            </a: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2495856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6A4483CD-95F4-E16A-662D-3EA1674A1EC3}"/>
              </a:ext>
            </a:extLst>
          </p:cNvPr>
          <p:cNvSpPr txBox="1">
            <a:spLocks/>
          </p:cNvSpPr>
          <p:nvPr/>
        </p:nvSpPr>
        <p:spPr>
          <a:xfrm>
            <a:off x="456920" y="526307"/>
            <a:ext cx="861851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da-DK" sz="9600" b="1" dirty="0">
              <a:solidFill>
                <a:prstClr val="black"/>
              </a:solidFill>
              <a:effectLst>
                <a:outerShdw blurRad="38100" dist="38100" dir="2700000" algn="tl">
                  <a:srgbClr val="000000">
                    <a:alpha val="43137"/>
                  </a:srgbClr>
                </a:outerShdw>
              </a:effectLst>
              <a:latin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da-DK" sz="9600" b="1" dirty="0">
                <a:solidFill>
                  <a:prstClr val="black"/>
                </a:solidFill>
                <a:effectLst>
                  <a:outerShdw blurRad="38100" dist="38100" dir="2700000" algn="tl">
                    <a:srgbClr val="000000">
                      <a:alpha val="43137"/>
                    </a:srgbClr>
                  </a:outerShdw>
                </a:effectLst>
                <a:latin typeface="+mn-lt"/>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da-DK" sz="9600" b="1" dirty="0">
                <a:solidFill>
                  <a:prstClr val="black"/>
                </a:solidFill>
                <a:effectLst>
                  <a:outerShdw blurRad="38100" dist="38100" dir="2700000" algn="tl">
                    <a:srgbClr val="000000">
                      <a:alpha val="43137"/>
                    </a:srgbClr>
                  </a:outerShdw>
                </a:effectLst>
                <a:latin typeface="+mn-lt"/>
              </a:rPr>
              <a:t>Pause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rPr>
              <a:t>              15 min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299452" y="1189088"/>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194" name="Picture 2" descr="Lene Jæger Klausen på LinkedIn: #fordenreneeraltingrent  #kritikeretnytperspektiv #ladosgrinesammen">
            <a:extLst>
              <a:ext uri="{FF2B5EF4-FFF2-40B4-BE49-F238E27FC236}">
                <a16:creationId xmlns:a16="http://schemas.microsoft.com/office/drawing/2014/main" id="{27929E95-D129-794E-D63C-7934F62489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43" t="25009" r="11918" b="8084"/>
          <a:stretch/>
        </p:blipFill>
        <p:spPr bwMode="auto">
          <a:xfrm>
            <a:off x="2373085" y="3657601"/>
            <a:ext cx="5786606" cy="2332234"/>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4EBCCABE-8DB8-5136-EA27-9503F271412F}"/>
              </a:ext>
            </a:extLst>
          </p:cNvPr>
          <p:cNvPicPr>
            <a:picLocks noChangeAspect="1"/>
          </p:cNvPicPr>
          <p:nvPr/>
        </p:nvPicPr>
        <p:blipFill>
          <a:blip r:embed="rId4"/>
          <a:stretch>
            <a:fillRect/>
          </a:stretch>
        </p:blipFill>
        <p:spPr>
          <a:xfrm>
            <a:off x="9820770" y="231933"/>
            <a:ext cx="1914310" cy="1914310"/>
          </a:xfrm>
          <a:prstGeom prst="rect">
            <a:avLst/>
          </a:prstGeom>
        </p:spPr>
      </p:pic>
    </p:spTree>
    <p:extLst>
      <p:ext uri="{BB962C8B-B14F-4D97-AF65-F5344CB8AC3E}">
        <p14:creationId xmlns:p14="http://schemas.microsoft.com/office/powerpoint/2010/main" val="495790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205C8C4-6A73-4FC7-9E01-2AC0B5F9613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6A4483CD-95F4-E16A-662D-3EA1674A1EC3}"/>
              </a:ext>
            </a:extLst>
          </p:cNvPr>
          <p:cNvSpPr txBox="1">
            <a:spLocks/>
          </p:cNvSpPr>
          <p:nvPr/>
        </p:nvSpPr>
        <p:spPr>
          <a:xfrm>
            <a:off x="456920" y="526307"/>
            <a:ext cx="74741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468111" y="1344691"/>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solidFill>
                  <a:srgbClr val="000000"/>
                </a:solidFill>
                <a:ea typeface="Calibri" panose="020F0502020204030204" pitchFamily="34" charset="0"/>
              </a:rPr>
              <a:t>Kl.09.00 – 09.10 Velkomst og tjek ind</a:t>
            </a:r>
          </a:p>
          <a:p>
            <a:r>
              <a:rPr lang="da-DK" dirty="0">
                <a:solidFill>
                  <a:srgbClr val="000000"/>
                </a:solidFill>
                <a:ea typeface="Calibri" panose="020F0502020204030204" pitchFamily="34" charset="0"/>
              </a:rPr>
              <a:t>Kl. 09.10 – 10.15 Lønforhandling</a:t>
            </a:r>
          </a:p>
          <a:p>
            <a:r>
              <a:rPr lang="da-DK" dirty="0">
                <a:solidFill>
                  <a:srgbClr val="000000"/>
                </a:solidFill>
                <a:ea typeface="Calibri" panose="020F0502020204030204" pitchFamily="34" charset="0"/>
              </a:rPr>
              <a:t>Kl.10.15 – 10.45 Opsamling</a:t>
            </a:r>
          </a:p>
          <a:p>
            <a:r>
              <a:rPr lang="da-DK" dirty="0">
                <a:solidFill>
                  <a:srgbClr val="000000"/>
                </a:solidFill>
                <a:ea typeface="Calibri" panose="020F0502020204030204" pitchFamily="34" charset="0"/>
              </a:rPr>
              <a:t>Kl. 10.45 – 11.00 Pause</a:t>
            </a:r>
          </a:p>
          <a:p>
            <a:r>
              <a:rPr lang="da-DK" b="1" dirty="0">
                <a:solidFill>
                  <a:srgbClr val="000000"/>
                </a:solidFill>
                <a:effectLst>
                  <a:outerShdw blurRad="38100" dist="38100" dir="2700000" algn="tl">
                    <a:srgbClr val="000000">
                      <a:alpha val="43137"/>
                    </a:srgbClr>
                  </a:outerShdw>
                </a:effectLst>
                <a:ea typeface="Calibri" panose="020F0502020204030204" pitchFamily="34" charset="0"/>
              </a:rPr>
              <a:t>Kl. 11.00 – 11.30 Ny hjemmeside og FOA app </a:t>
            </a:r>
          </a:p>
          <a:p>
            <a:r>
              <a:rPr lang="da-DK" dirty="0">
                <a:solidFill>
                  <a:srgbClr val="000000"/>
                </a:solidFill>
                <a:ea typeface="Calibri" panose="020F0502020204030204" pitchFamily="34" charset="0"/>
              </a:rPr>
              <a:t>Kl. 11.30 – 12.00 Meddelelser</a:t>
            </a:r>
            <a:endParaRPr lang="da-DK" sz="1800" dirty="0">
              <a:solidFill>
                <a:srgbClr val="000000"/>
              </a:solidFill>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2045642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Ny hjemmeside</a:t>
            </a:r>
          </a:p>
        </p:txBody>
      </p:sp>
      <p:sp>
        <p:nvSpPr>
          <p:cNvPr id="9" name="Tekstfelt 8">
            <a:extLst>
              <a:ext uri="{FF2B5EF4-FFF2-40B4-BE49-F238E27FC236}">
                <a16:creationId xmlns:a16="http://schemas.microsoft.com/office/drawing/2014/main" id="{94629066-17AB-9F72-B52F-5E9BCCADA2A5}"/>
              </a:ext>
            </a:extLst>
          </p:cNvPr>
          <p:cNvSpPr txBox="1"/>
          <p:nvPr/>
        </p:nvSpPr>
        <p:spPr>
          <a:xfrm>
            <a:off x="8610895" y="5831134"/>
            <a:ext cx="3527658" cy="923330"/>
          </a:xfrm>
          <a:prstGeom prst="rect">
            <a:avLst/>
          </a:prstGeom>
          <a:noFill/>
        </p:spPr>
        <p:txBody>
          <a:bodyPr wrap="square" rtlCol="0">
            <a:spAutoFit/>
          </a:bodyPr>
          <a:lstStyle/>
          <a:p>
            <a:r>
              <a:rPr lang="da-DK" dirty="0">
                <a:hlinkClick r:id="rId4"/>
              </a:rPr>
              <a:t>https://www.Lfs.dk</a:t>
            </a:r>
            <a:r>
              <a:rPr lang="da-DK" dirty="0"/>
              <a:t> </a:t>
            </a:r>
          </a:p>
          <a:p>
            <a:r>
              <a:rPr lang="da-DK" dirty="0">
                <a:hlinkClick r:id="rId5"/>
              </a:rPr>
              <a:t>https://www.foa.dk/afdelinger/lfs</a:t>
            </a:r>
            <a:endParaRPr lang="da-DK" dirty="0"/>
          </a:p>
          <a:p>
            <a:endParaRPr lang="da-DK" dirty="0"/>
          </a:p>
        </p:txBody>
      </p:sp>
      <p:pic>
        <p:nvPicPr>
          <p:cNvPr id="4" name="Billede 3">
            <a:extLst>
              <a:ext uri="{FF2B5EF4-FFF2-40B4-BE49-F238E27FC236}">
                <a16:creationId xmlns:a16="http://schemas.microsoft.com/office/drawing/2014/main" id="{AC6E93C7-08F2-B140-0497-1E3DF6BA2F14}"/>
              </a:ext>
            </a:extLst>
          </p:cNvPr>
          <p:cNvPicPr>
            <a:picLocks noChangeAspect="1"/>
          </p:cNvPicPr>
          <p:nvPr/>
        </p:nvPicPr>
        <p:blipFill rotWithShape="1">
          <a:blip r:embed="rId6"/>
          <a:srcRect l="21625" r="21625"/>
          <a:stretch/>
        </p:blipFill>
        <p:spPr>
          <a:xfrm>
            <a:off x="2116623" y="1310976"/>
            <a:ext cx="6250138" cy="5236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68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Ny hjemmeside – Tillidsvalgt i LFS </a:t>
            </a:r>
          </a:p>
        </p:txBody>
      </p:sp>
      <p:sp>
        <p:nvSpPr>
          <p:cNvPr id="9" name="Tekstfelt 8">
            <a:extLst>
              <a:ext uri="{FF2B5EF4-FFF2-40B4-BE49-F238E27FC236}">
                <a16:creationId xmlns:a16="http://schemas.microsoft.com/office/drawing/2014/main" id="{94629066-17AB-9F72-B52F-5E9BCCADA2A5}"/>
              </a:ext>
            </a:extLst>
          </p:cNvPr>
          <p:cNvSpPr txBox="1"/>
          <p:nvPr/>
        </p:nvSpPr>
        <p:spPr>
          <a:xfrm>
            <a:off x="715451" y="6263466"/>
            <a:ext cx="11300353" cy="646331"/>
          </a:xfrm>
          <a:prstGeom prst="rect">
            <a:avLst/>
          </a:prstGeom>
          <a:noFill/>
        </p:spPr>
        <p:txBody>
          <a:bodyPr wrap="square" rtlCol="0">
            <a:spAutoFit/>
          </a:bodyPr>
          <a:lstStyle/>
          <a:p>
            <a:r>
              <a:rPr lang="da-DK" dirty="0">
                <a:hlinkClick r:id="rId4"/>
              </a:rPr>
              <a:t>https://www.foa.dk/raad-regler/tillidsvalgt/afdelingssider-tillidsvalgte/lfs-tillidsvalgte</a:t>
            </a:r>
            <a:endParaRPr lang="da-DK" dirty="0"/>
          </a:p>
          <a:p>
            <a:endParaRPr lang="da-DK" dirty="0"/>
          </a:p>
        </p:txBody>
      </p:sp>
      <p:pic>
        <p:nvPicPr>
          <p:cNvPr id="7" name="Billede 6">
            <a:extLst>
              <a:ext uri="{FF2B5EF4-FFF2-40B4-BE49-F238E27FC236}">
                <a16:creationId xmlns:a16="http://schemas.microsoft.com/office/drawing/2014/main" id="{71DDF783-AC05-1462-963D-A10EF1B53CFE}"/>
              </a:ext>
            </a:extLst>
          </p:cNvPr>
          <p:cNvPicPr>
            <a:picLocks noChangeAspect="1"/>
          </p:cNvPicPr>
          <p:nvPr/>
        </p:nvPicPr>
        <p:blipFill>
          <a:blip r:embed="rId5"/>
          <a:stretch>
            <a:fillRect/>
          </a:stretch>
        </p:blipFill>
        <p:spPr>
          <a:xfrm>
            <a:off x="1243021" y="1280976"/>
            <a:ext cx="7281190" cy="4983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9085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365125"/>
            <a:ext cx="10515600" cy="1325563"/>
          </a:xfrm>
        </p:spPr>
        <p:txBody>
          <a:bodyPr/>
          <a:lstStyle/>
          <a:p>
            <a:r>
              <a:rPr lang="da-DK" b="1" dirty="0"/>
              <a:t>Ny hjemmeside LFS-boksen</a:t>
            </a:r>
          </a:p>
        </p:txBody>
      </p:sp>
      <p:sp>
        <p:nvSpPr>
          <p:cNvPr id="9" name="Tekstfelt 8">
            <a:extLst>
              <a:ext uri="{FF2B5EF4-FFF2-40B4-BE49-F238E27FC236}">
                <a16:creationId xmlns:a16="http://schemas.microsoft.com/office/drawing/2014/main" id="{94629066-17AB-9F72-B52F-5E9BCCADA2A5}"/>
              </a:ext>
            </a:extLst>
          </p:cNvPr>
          <p:cNvSpPr txBox="1"/>
          <p:nvPr/>
        </p:nvSpPr>
        <p:spPr>
          <a:xfrm>
            <a:off x="740664" y="2011680"/>
            <a:ext cx="8814816" cy="3477875"/>
          </a:xfrm>
          <a:prstGeom prst="rect">
            <a:avLst/>
          </a:prstGeom>
          <a:noFill/>
        </p:spPr>
        <p:txBody>
          <a:bodyPr wrap="square" rtlCol="0">
            <a:spAutoFit/>
          </a:bodyPr>
          <a:lstStyle/>
          <a:p>
            <a:r>
              <a:rPr lang="da-DK" sz="2200" dirty="0"/>
              <a:t>LFS-boksen er lukket for henvendelse fra d. 8.9.24. </a:t>
            </a:r>
          </a:p>
          <a:p>
            <a:r>
              <a:rPr lang="da-DK" sz="2200" dirty="0"/>
              <a:t>LFS-boksens indhold kan tilgås indtil 14. december 2024 men man kan ikke skrive/modtage svar i den mere. </a:t>
            </a:r>
          </a:p>
          <a:p>
            <a:endParaRPr lang="da-DK" sz="2200" dirty="0"/>
          </a:p>
          <a:p>
            <a:r>
              <a:rPr lang="da-DK" sz="2200" dirty="0"/>
              <a:t>Når I og jeres kollegaer skal have fat i fællestillidsrepræsentanterne eller LFS kan det ske på</a:t>
            </a:r>
          </a:p>
          <a:p>
            <a:endParaRPr lang="da-DK" sz="2200" dirty="0"/>
          </a:p>
          <a:p>
            <a:pPr marL="342900" indent="-342900">
              <a:buFont typeface="Wingdings" panose="05000000000000000000" pitchFamily="2" charset="2"/>
              <a:buChar char="Ø"/>
            </a:pPr>
            <a:r>
              <a:rPr lang="da-DK" sz="2200" dirty="0"/>
              <a:t>E-mail </a:t>
            </a:r>
          </a:p>
          <a:p>
            <a:pPr marL="342900" indent="-342900">
              <a:buFont typeface="Wingdings" panose="05000000000000000000" pitchFamily="2" charset="2"/>
              <a:buChar char="Ø"/>
            </a:pPr>
            <a:r>
              <a:rPr lang="da-DK" sz="2200" dirty="0"/>
              <a:t>Telefon og SMS </a:t>
            </a:r>
          </a:p>
          <a:p>
            <a:pPr marL="342900" indent="-342900">
              <a:buFont typeface="Wingdings" panose="05000000000000000000" pitchFamily="2" charset="2"/>
              <a:buChar char="Ø"/>
            </a:pPr>
            <a:r>
              <a:rPr lang="da-DK" sz="2200" dirty="0"/>
              <a:t>FOA ”Min post”</a:t>
            </a:r>
          </a:p>
        </p:txBody>
      </p:sp>
      <p:pic>
        <p:nvPicPr>
          <p:cNvPr id="2052" name="Picture 4" descr="Vintage ringende telefon tegninger til print">
            <a:extLst>
              <a:ext uri="{FF2B5EF4-FFF2-40B4-BE49-F238E27FC236}">
                <a16:creationId xmlns:a16="http://schemas.microsoft.com/office/drawing/2014/main" id="{1582523E-9928-4B27-9175-5D2B16436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875" y="4470256"/>
            <a:ext cx="23812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mail, laptop and hand holding letter ...">
            <a:extLst>
              <a:ext uri="{FF2B5EF4-FFF2-40B4-BE49-F238E27FC236}">
                <a16:creationId xmlns:a16="http://schemas.microsoft.com/office/drawing/2014/main" id="{4DB3873F-20CB-F3B6-8178-55CFD48971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78" b="89778" l="10667" r="90667">
                        <a14:foregroundMark x1="88000" y1="68444" x2="88000" y2="68444"/>
                        <a14:foregroundMark x1="91111" y1="66667" x2="91111" y2="66667"/>
                        <a14:foregroundMark x1="32444" y1="45778" x2="32444" y2="45778"/>
                        <a14:foregroundMark x1="15111" y1="35556" x2="15111" y2="35556"/>
                        <a14:foregroundMark x1="24444" y1="43111" x2="24444" y2="43111"/>
                        <a14:foregroundMark x1="76444" y1="37778" x2="76444" y2="37778"/>
                        <a14:foregroundMark x1="10667" y1="29333" x2="13333" y2="36000"/>
                      </a14:backgroundRemoval>
                    </a14:imgEffect>
                  </a14:imgLayer>
                </a14:imgProps>
              </a:ext>
              <a:ext uri="{28A0092B-C50C-407E-A947-70E740481C1C}">
                <a14:useLocalDpi xmlns:a14="http://schemas.microsoft.com/office/drawing/2010/main" val="0"/>
              </a:ext>
            </a:extLst>
          </a:blip>
          <a:srcRect l="4513"/>
          <a:stretch/>
        </p:blipFill>
        <p:spPr bwMode="auto">
          <a:xfrm>
            <a:off x="3962400" y="4258441"/>
            <a:ext cx="2133600" cy="2234434"/>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3FC62C7B-F2AB-E377-BA3F-B119CCCE9B68}"/>
              </a:ext>
            </a:extLst>
          </p:cNvPr>
          <p:cNvPicPr>
            <a:picLocks noChangeAspect="1"/>
          </p:cNvPicPr>
          <p:nvPr/>
        </p:nvPicPr>
        <p:blipFill>
          <a:blip r:embed="rId6"/>
          <a:stretch>
            <a:fillRect/>
          </a:stretch>
        </p:blipFill>
        <p:spPr>
          <a:xfrm>
            <a:off x="9684997" y="2798064"/>
            <a:ext cx="2201645" cy="3586717"/>
          </a:xfrm>
          <a:prstGeom prst="rect">
            <a:avLst/>
          </a:prstGeom>
        </p:spPr>
      </p:pic>
    </p:spTree>
    <p:extLst>
      <p:ext uri="{BB962C8B-B14F-4D97-AF65-F5344CB8AC3E}">
        <p14:creationId xmlns:p14="http://schemas.microsoft.com/office/powerpoint/2010/main" val="2631152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E5241A6D-3492-D1BF-4088-8B4591307FA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8" b="152"/>
          <a:stretch/>
        </p:blipFill>
        <p:spPr>
          <a:xfrm>
            <a:off x="9714288" y="365125"/>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Billede 5">
            <a:extLst>
              <a:ext uri="{FF2B5EF4-FFF2-40B4-BE49-F238E27FC236}">
                <a16:creationId xmlns:a16="http://schemas.microsoft.com/office/drawing/2014/main" id="{A6E3B516-9053-17F2-35FE-242F35A32DB4}"/>
              </a:ext>
            </a:extLst>
          </p:cNvPr>
          <p:cNvPicPr>
            <a:picLocks noChangeAspect="1"/>
          </p:cNvPicPr>
          <p:nvPr/>
        </p:nvPicPr>
        <p:blipFill>
          <a:blip r:embed="rId3"/>
          <a:stretch>
            <a:fillRect/>
          </a:stretch>
        </p:blipFill>
        <p:spPr>
          <a:xfrm>
            <a:off x="565152" y="2096605"/>
            <a:ext cx="8816592" cy="1895740"/>
          </a:xfrm>
          <a:prstGeom prst="rect">
            <a:avLst/>
          </a:prstGeom>
        </p:spPr>
      </p:pic>
      <p:sp>
        <p:nvSpPr>
          <p:cNvPr id="8" name="Tekstfelt 7">
            <a:extLst>
              <a:ext uri="{FF2B5EF4-FFF2-40B4-BE49-F238E27FC236}">
                <a16:creationId xmlns:a16="http://schemas.microsoft.com/office/drawing/2014/main" id="{88C67AAF-AFA5-B30D-EB2C-997D5BC6045F}"/>
              </a:ext>
            </a:extLst>
          </p:cNvPr>
          <p:cNvSpPr txBox="1"/>
          <p:nvPr/>
        </p:nvSpPr>
        <p:spPr>
          <a:xfrm>
            <a:off x="-801312" y="1650326"/>
            <a:ext cx="10515600" cy="400110"/>
          </a:xfrm>
          <a:prstGeom prst="rect">
            <a:avLst/>
          </a:prstGeom>
          <a:noFill/>
        </p:spPr>
        <p:txBody>
          <a:bodyPr wrap="square">
            <a:spAutoFit/>
          </a:bodyPr>
          <a:lstStyle/>
          <a:p>
            <a:pPr algn="ctr"/>
            <a:r>
              <a:rPr lang="da-DK" dirty="0"/>
              <a:t>Nyt link til </a:t>
            </a:r>
            <a:r>
              <a:rPr lang="da-DK" sz="2000" dirty="0"/>
              <a:t>frokostbestilling</a:t>
            </a:r>
            <a:r>
              <a:rPr lang="da-DK" dirty="0"/>
              <a:t> </a:t>
            </a:r>
            <a:r>
              <a:rPr lang="da-DK" sz="1800" u="sng" dirty="0">
                <a:solidFill>
                  <a:srgbClr val="0563C1"/>
                </a:solidFill>
                <a:effectLst/>
                <a:latin typeface="Aptos Display (Overskrifter)"/>
                <a:ea typeface="Calibri" panose="020F0502020204030204" pitchFamily="34" charset="0"/>
                <a:hlinkClick r:id="rId4"/>
              </a:rPr>
              <a:t>mitlfs.dk/</a:t>
            </a:r>
            <a:r>
              <a:rPr lang="da-DK" sz="1800" u="sng" dirty="0" err="1">
                <a:solidFill>
                  <a:srgbClr val="0563C1"/>
                </a:solidFill>
                <a:effectLst/>
                <a:latin typeface="Aptos Display (Overskrifter)"/>
                <a:ea typeface="Calibri" panose="020F0502020204030204" pitchFamily="34" charset="0"/>
                <a:hlinkClick r:id="rId4"/>
              </a:rPr>
              <a:t>frokosttr</a:t>
            </a:r>
            <a:endParaRPr lang="da-DK" dirty="0">
              <a:latin typeface="Aptos Display (Overskrifter)"/>
            </a:endParaRPr>
          </a:p>
        </p:txBody>
      </p:sp>
      <p:pic>
        <p:nvPicPr>
          <p:cNvPr id="4" name="Billede 3">
            <a:extLst>
              <a:ext uri="{FF2B5EF4-FFF2-40B4-BE49-F238E27FC236}">
                <a16:creationId xmlns:a16="http://schemas.microsoft.com/office/drawing/2014/main" id="{4722676A-A348-28AC-75B6-D0480CEE47D9}"/>
              </a:ext>
            </a:extLst>
          </p:cNvPr>
          <p:cNvPicPr>
            <a:picLocks noChangeAspect="1"/>
          </p:cNvPicPr>
          <p:nvPr/>
        </p:nvPicPr>
        <p:blipFill rotWithShape="1">
          <a:blip r:embed="rId5"/>
          <a:srcRect t="91614"/>
          <a:stretch/>
        </p:blipFill>
        <p:spPr>
          <a:xfrm>
            <a:off x="1124950" y="4142709"/>
            <a:ext cx="8164064" cy="512079"/>
          </a:xfrm>
          <a:prstGeom prst="rect">
            <a:avLst/>
          </a:prstGeom>
        </p:spPr>
      </p:pic>
      <p:sp>
        <p:nvSpPr>
          <p:cNvPr id="3" name="Titel 1">
            <a:extLst>
              <a:ext uri="{FF2B5EF4-FFF2-40B4-BE49-F238E27FC236}">
                <a16:creationId xmlns:a16="http://schemas.microsoft.com/office/drawing/2014/main" id="{F0BF6571-CA09-84B2-121C-A153A2832177}"/>
              </a:ext>
            </a:extLst>
          </p:cNvPr>
          <p:cNvSpPr txBox="1">
            <a:spLocks/>
          </p:cNvSpPr>
          <p:nvPr/>
        </p:nvSpPr>
        <p:spPr>
          <a:xfrm>
            <a:off x="838200" y="47485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t>Ny hjemmeside frokostbestilling </a:t>
            </a:r>
          </a:p>
        </p:txBody>
      </p:sp>
      <p:pic>
        <p:nvPicPr>
          <p:cNvPr id="1026" name="Picture 2" descr="Glad frokost tegninger til print">
            <a:extLst>
              <a:ext uri="{FF2B5EF4-FFF2-40B4-BE49-F238E27FC236}">
                <a16:creationId xmlns:a16="http://schemas.microsoft.com/office/drawing/2014/main" id="{C29789DD-A73C-8183-CFB5-A30C123FF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1374" y="2858823"/>
            <a:ext cx="2678387" cy="374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50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FOA </a:t>
            </a:r>
            <a:r>
              <a:rPr lang="da-DK" b="1" dirty="0" err="1"/>
              <a:t>TR-appen</a:t>
            </a:r>
            <a:r>
              <a:rPr lang="da-DK" b="1" dirty="0"/>
              <a:t> </a:t>
            </a:r>
          </a:p>
        </p:txBody>
      </p:sp>
      <p:pic>
        <p:nvPicPr>
          <p:cNvPr id="1026" name="Picture 2" descr="FOAs app for TR og FTR: 'TR i FOA' | FOA">
            <a:extLst>
              <a:ext uri="{FF2B5EF4-FFF2-40B4-BE49-F238E27FC236}">
                <a16:creationId xmlns:a16="http://schemas.microsoft.com/office/drawing/2014/main" id="{E034BCCD-0241-8A23-B1BC-AB75E243C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955" y="1925876"/>
            <a:ext cx="6880151" cy="3906526"/>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94980FEF-1DB9-CA16-964D-3876B4BE8EEE}"/>
              </a:ext>
            </a:extLst>
          </p:cNvPr>
          <p:cNvPicPr>
            <a:picLocks noChangeAspect="1"/>
          </p:cNvPicPr>
          <p:nvPr/>
        </p:nvPicPr>
        <p:blipFill>
          <a:blip r:embed="rId5"/>
          <a:stretch>
            <a:fillRect/>
          </a:stretch>
        </p:blipFill>
        <p:spPr>
          <a:xfrm>
            <a:off x="8855561" y="3302473"/>
            <a:ext cx="2938830" cy="2813930"/>
          </a:xfrm>
          <a:prstGeom prst="rect">
            <a:avLst/>
          </a:prstGeom>
        </p:spPr>
      </p:pic>
    </p:spTree>
    <p:extLst>
      <p:ext uri="{BB962C8B-B14F-4D97-AF65-F5344CB8AC3E}">
        <p14:creationId xmlns:p14="http://schemas.microsoft.com/office/powerpoint/2010/main" val="283113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36D715-3A25-BBEF-C25F-52AF6A459B60}"/>
              </a:ext>
            </a:extLst>
          </p:cNvPr>
          <p:cNvSpPr>
            <a:spLocks noGrp="1"/>
          </p:cNvSpPr>
          <p:nvPr>
            <p:ph type="title"/>
          </p:nvPr>
        </p:nvSpPr>
        <p:spPr/>
        <p:txBody>
          <a:bodyPr/>
          <a:lstStyle/>
          <a:p>
            <a:r>
              <a:rPr lang="da-DK" b="1" dirty="0"/>
              <a:t>Fællestillidsrepræsentanter almen</a:t>
            </a:r>
          </a:p>
        </p:txBody>
      </p:sp>
      <p:pic>
        <p:nvPicPr>
          <p:cNvPr id="4" name="Pladsholder til indhold 3">
            <a:extLst>
              <a:ext uri="{FF2B5EF4-FFF2-40B4-BE49-F238E27FC236}">
                <a16:creationId xmlns:a16="http://schemas.microsoft.com/office/drawing/2014/main" id="{84D0910A-6A99-9C63-B0CF-FA09DCECC1DF}"/>
              </a:ext>
            </a:extLst>
          </p:cNvPr>
          <p:cNvPicPr>
            <a:picLocks noGrp="1" noChangeAspect="1"/>
          </p:cNvPicPr>
          <p:nvPr>
            <p:ph idx="1"/>
          </p:nvPr>
        </p:nvPicPr>
        <p:blipFill>
          <a:blip r:embed="rId3"/>
          <a:stretch>
            <a:fillRect/>
          </a:stretch>
        </p:blipFill>
        <p:spPr>
          <a:xfrm>
            <a:off x="362582" y="2108660"/>
            <a:ext cx="1544505" cy="1809438"/>
          </a:xfrm>
          <a:prstGeom prst="rect">
            <a:avLst/>
          </a:prstGeom>
        </p:spPr>
      </p:pic>
      <p:pic>
        <p:nvPicPr>
          <p:cNvPr id="5" name="Billede 4" descr="Et billede, der indeholder Ansigt, person, tøj, smil&#10;&#10;Automatisk genereret beskrivelse">
            <a:extLst>
              <a:ext uri="{FF2B5EF4-FFF2-40B4-BE49-F238E27FC236}">
                <a16:creationId xmlns:a16="http://schemas.microsoft.com/office/drawing/2014/main" id="{07E2F495-A83C-512E-FB32-63B36388535C}"/>
              </a:ext>
            </a:extLst>
          </p:cNvPr>
          <p:cNvPicPr>
            <a:picLocks noChangeAspect="1"/>
          </p:cNvPicPr>
          <p:nvPr/>
        </p:nvPicPr>
        <p:blipFill rotWithShape="1">
          <a:blip r:embed="rId4">
            <a:extLst>
              <a:ext uri="{28A0092B-C50C-407E-A947-70E740481C1C}">
                <a14:useLocalDpi xmlns:a14="http://schemas.microsoft.com/office/drawing/2010/main" val="0"/>
              </a:ext>
            </a:extLst>
          </a:blip>
          <a:srcRect l="21751" r="21344"/>
          <a:stretch/>
        </p:blipFill>
        <p:spPr>
          <a:xfrm>
            <a:off x="2848275" y="2134393"/>
            <a:ext cx="1537414" cy="1801132"/>
          </a:xfrm>
          <a:prstGeom prst="rect">
            <a:avLst/>
          </a:prstGeom>
        </p:spPr>
      </p:pic>
      <p:pic>
        <p:nvPicPr>
          <p:cNvPr id="6" name="Billede 5" descr="Et billede, der indeholder Ansigt, person, smil, tøj&#10;&#10;Automatisk genereret beskrivelse">
            <a:extLst>
              <a:ext uri="{FF2B5EF4-FFF2-40B4-BE49-F238E27FC236}">
                <a16:creationId xmlns:a16="http://schemas.microsoft.com/office/drawing/2014/main" id="{D536FD34-9686-9B71-49C3-8DEB8D6CB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220" y="2145026"/>
            <a:ext cx="1544505" cy="1770285"/>
          </a:xfrm>
          <a:prstGeom prst="rect">
            <a:avLst/>
          </a:prstGeom>
        </p:spPr>
      </p:pic>
      <p:sp>
        <p:nvSpPr>
          <p:cNvPr id="9" name="Tekstfelt 8">
            <a:extLst>
              <a:ext uri="{FF2B5EF4-FFF2-40B4-BE49-F238E27FC236}">
                <a16:creationId xmlns:a16="http://schemas.microsoft.com/office/drawing/2014/main" id="{377E9688-25CF-7E7F-32E1-72D31C48E18B}"/>
              </a:ext>
            </a:extLst>
          </p:cNvPr>
          <p:cNvSpPr txBox="1"/>
          <p:nvPr/>
        </p:nvSpPr>
        <p:spPr>
          <a:xfrm>
            <a:off x="2700486" y="3881592"/>
            <a:ext cx="2361745" cy="1631216"/>
          </a:xfrm>
          <a:prstGeom prst="rect">
            <a:avLst/>
          </a:prstGeom>
          <a:noFill/>
        </p:spPr>
        <p:txBody>
          <a:bodyPr wrap="square" rtlCol="0">
            <a:spAutoFit/>
          </a:bodyPr>
          <a:lstStyle/>
          <a:p>
            <a:endParaRPr lang="da-DK" sz="2000" dirty="0"/>
          </a:p>
          <a:p>
            <a:r>
              <a:rPr lang="da-DK" sz="2000" dirty="0"/>
              <a:t>Vibeke Jensen </a:t>
            </a:r>
            <a:r>
              <a:rPr lang="da-DK" sz="2000" dirty="0">
                <a:hlinkClick r:id="rId6"/>
              </a:rPr>
              <a:t>vibj@foa.dk</a:t>
            </a:r>
            <a:r>
              <a:rPr lang="da-DK" sz="2000" dirty="0"/>
              <a:t> </a:t>
            </a:r>
          </a:p>
          <a:p>
            <a:pPr marL="0" indent="0">
              <a:buNone/>
            </a:pPr>
            <a:r>
              <a:rPr lang="da-DK" sz="2000" dirty="0" err="1"/>
              <a:t>Tlf</a:t>
            </a:r>
            <a:r>
              <a:rPr lang="da-DK" sz="2000" dirty="0"/>
              <a:t>: </a:t>
            </a:r>
          </a:p>
          <a:p>
            <a:pPr marL="0" indent="0">
              <a:buNone/>
            </a:pPr>
            <a:r>
              <a:rPr lang="da-DK" sz="2000" dirty="0"/>
              <a:t>30660079</a:t>
            </a:r>
          </a:p>
        </p:txBody>
      </p:sp>
      <p:sp>
        <p:nvSpPr>
          <p:cNvPr id="10" name="Tekstfelt 9">
            <a:extLst>
              <a:ext uri="{FF2B5EF4-FFF2-40B4-BE49-F238E27FC236}">
                <a16:creationId xmlns:a16="http://schemas.microsoft.com/office/drawing/2014/main" id="{71137551-9676-2A7F-5059-94270E73D476}"/>
              </a:ext>
            </a:extLst>
          </p:cNvPr>
          <p:cNvSpPr txBox="1"/>
          <p:nvPr/>
        </p:nvSpPr>
        <p:spPr>
          <a:xfrm flipH="1">
            <a:off x="5541454" y="3995057"/>
            <a:ext cx="2840543" cy="1631216"/>
          </a:xfrm>
          <a:prstGeom prst="rect">
            <a:avLst/>
          </a:prstGeom>
          <a:noFill/>
        </p:spPr>
        <p:txBody>
          <a:bodyPr wrap="square" rtlCol="0">
            <a:spAutoFit/>
          </a:bodyPr>
          <a:lstStyle/>
          <a:p>
            <a:r>
              <a:rPr lang="da-DK" sz="2000" dirty="0"/>
              <a:t>Nanna </a:t>
            </a:r>
          </a:p>
          <a:p>
            <a:r>
              <a:rPr lang="da-DK" sz="2000" dirty="0"/>
              <a:t>Mikkelsen</a:t>
            </a:r>
          </a:p>
          <a:p>
            <a:r>
              <a:rPr lang="da-DK" sz="2000" dirty="0">
                <a:hlinkClick r:id="rId7"/>
              </a:rPr>
              <a:t>nami@foa.dk</a:t>
            </a:r>
            <a:r>
              <a:rPr lang="da-DK" sz="2000" dirty="0">
                <a:hlinkClick r:id="rId8"/>
              </a:rPr>
              <a:t>  </a:t>
            </a:r>
            <a:endParaRPr lang="da-DK" sz="2000" dirty="0"/>
          </a:p>
          <a:p>
            <a:pPr marL="0" indent="0">
              <a:buNone/>
            </a:pPr>
            <a:r>
              <a:rPr lang="da-DK" sz="2000" dirty="0" err="1"/>
              <a:t>Tlf</a:t>
            </a:r>
            <a:r>
              <a:rPr lang="da-DK" sz="2000" dirty="0"/>
              <a:t>: </a:t>
            </a:r>
          </a:p>
          <a:p>
            <a:pPr marL="0" indent="0">
              <a:buNone/>
            </a:pPr>
            <a:r>
              <a:rPr lang="da-DK" sz="2000" dirty="0"/>
              <a:t>30875114</a:t>
            </a:r>
          </a:p>
        </p:txBody>
      </p:sp>
      <p:sp>
        <p:nvSpPr>
          <p:cNvPr id="12" name="Tekstfelt 11">
            <a:extLst>
              <a:ext uri="{FF2B5EF4-FFF2-40B4-BE49-F238E27FC236}">
                <a16:creationId xmlns:a16="http://schemas.microsoft.com/office/drawing/2014/main" id="{EE58A645-2F43-EEA8-CFE1-6CC62EE058DF}"/>
              </a:ext>
            </a:extLst>
          </p:cNvPr>
          <p:cNvSpPr txBox="1"/>
          <p:nvPr/>
        </p:nvSpPr>
        <p:spPr>
          <a:xfrm>
            <a:off x="362582" y="3995057"/>
            <a:ext cx="1563754" cy="2462213"/>
          </a:xfrm>
          <a:prstGeom prst="rect">
            <a:avLst/>
          </a:prstGeom>
          <a:noFill/>
        </p:spPr>
        <p:txBody>
          <a:bodyPr wrap="square" rtlCol="0">
            <a:spAutoFit/>
          </a:bodyPr>
          <a:lstStyle/>
          <a:p>
            <a:r>
              <a:rPr lang="da-DK" sz="2000" dirty="0"/>
              <a:t>Michala Toftager Bovien</a:t>
            </a:r>
          </a:p>
          <a:p>
            <a:r>
              <a:rPr lang="da-DK" sz="2000" dirty="0">
                <a:hlinkClick r:id="rId9"/>
              </a:rPr>
              <a:t>mitb@foa.dk</a:t>
            </a:r>
            <a:endParaRPr lang="da-DK" sz="2000" dirty="0"/>
          </a:p>
          <a:p>
            <a:r>
              <a:rPr lang="da-DK" sz="2000" dirty="0" err="1"/>
              <a:t>Tlf</a:t>
            </a:r>
            <a:r>
              <a:rPr lang="da-DK" sz="2000" dirty="0"/>
              <a:t>: 30785106</a:t>
            </a:r>
          </a:p>
          <a:p>
            <a:endParaRPr lang="da-DK" sz="1400" dirty="0"/>
          </a:p>
        </p:txBody>
      </p:sp>
      <p:sp>
        <p:nvSpPr>
          <p:cNvPr id="14" name="Tekstfelt 13">
            <a:extLst>
              <a:ext uri="{FF2B5EF4-FFF2-40B4-BE49-F238E27FC236}">
                <a16:creationId xmlns:a16="http://schemas.microsoft.com/office/drawing/2014/main" id="{A99F5755-E919-EEC0-CFD8-0E53CF0663AC}"/>
              </a:ext>
            </a:extLst>
          </p:cNvPr>
          <p:cNvSpPr txBox="1"/>
          <p:nvPr/>
        </p:nvSpPr>
        <p:spPr>
          <a:xfrm>
            <a:off x="8075263" y="4089470"/>
            <a:ext cx="3331846" cy="1631216"/>
          </a:xfrm>
          <a:prstGeom prst="rect">
            <a:avLst/>
          </a:prstGeom>
          <a:noFill/>
        </p:spPr>
        <p:txBody>
          <a:bodyPr wrap="square" rtlCol="0">
            <a:spAutoFit/>
          </a:bodyPr>
          <a:lstStyle/>
          <a:p>
            <a:r>
              <a:rPr lang="da-DK" sz="2000" dirty="0"/>
              <a:t>Maria </a:t>
            </a:r>
          </a:p>
          <a:p>
            <a:r>
              <a:rPr lang="da-DK" sz="2000" dirty="0"/>
              <a:t>Porse </a:t>
            </a:r>
          </a:p>
          <a:p>
            <a:r>
              <a:rPr lang="da-DK" sz="2000" dirty="0">
                <a:hlinkClick r:id="rId10"/>
              </a:rPr>
              <a:t>maria@foa.dk</a:t>
            </a:r>
            <a:endParaRPr lang="da-DK" sz="2000" dirty="0"/>
          </a:p>
          <a:p>
            <a:r>
              <a:rPr lang="da-DK" sz="2000" dirty="0" err="1"/>
              <a:t>Tlf</a:t>
            </a:r>
            <a:r>
              <a:rPr lang="da-DK" sz="2000" dirty="0"/>
              <a:t>: </a:t>
            </a:r>
          </a:p>
          <a:p>
            <a:r>
              <a:rPr lang="da-DK" sz="2000" dirty="0"/>
              <a:t>30785110</a:t>
            </a:r>
          </a:p>
        </p:txBody>
      </p:sp>
      <p:pic>
        <p:nvPicPr>
          <p:cNvPr id="15" name="Billede 14">
            <a:extLst>
              <a:ext uri="{FF2B5EF4-FFF2-40B4-BE49-F238E27FC236}">
                <a16:creationId xmlns:a16="http://schemas.microsoft.com/office/drawing/2014/main" id="{90E1EF33-E3C8-50B0-047B-E9E7BA0D4C2E}"/>
              </a:ext>
            </a:extLst>
          </p:cNvPr>
          <p:cNvPicPr>
            <a:picLocks noChangeAspect="1"/>
          </p:cNvPicPr>
          <p:nvPr/>
        </p:nvPicPr>
        <p:blipFill rotWithShape="1">
          <a:blip r:embed="rId11">
            <a:alphaModFix/>
            <a:extLst>
              <a:ext uri="{28A0092B-C50C-407E-A947-70E740481C1C}">
                <a14:useLocalDpi xmlns:a14="http://schemas.microsoft.com/office/drawing/2010/main" val="0"/>
              </a:ext>
            </a:extLst>
          </a:blip>
          <a:srcRect r="-8" b="152"/>
          <a:stretch/>
        </p:blipFill>
        <p:spPr>
          <a:xfrm>
            <a:off x="9955731" y="197282"/>
            <a:ext cx="1495807" cy="149340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8" name="Tekstfelt 7">
            <a:extLst>
              <a:ext uri="{FF2B5EF4-FFF2-40B4-BE49-F238E27FC236}">
                <a16:creationId xmlns:a16="http://schemas.microsoft.com/office/drawing/2014/main" id="{B1943112-0014-805D-292F-0DAA49D4E4F3}"/>
              </a:ext>
            </a:extLst>
          </p:cNvPr>
          <p:cNvSpPr txBox="1"/>
          <p:nvPr/>
        </p:nvSpPr>
        <p:spPr>
          <a:xfrm>
            <a:off x="3645186" y="6429196"/>
            <a:ext cx="6096000" cy="276999"/>
          </a:xfrm>
          <a:prstGeom prst="rect">
            <a:avLst/>
          </a:prstGeom>
          <a:noFill/>
        </p:spPr>
        <p:txBody>
          <a:bodyPr wrap="square">
            <a:spAutoFit/>
          </a:bodyPr>
          <a:lstStyle/>
          <a:p>
            <a:r>
              <a:rPr lang="da-DK" sz="1200" dirty="0"/>
              <a:t>FOA-WIFI: Farfartil4</a:t>
            </a:r>
          </a:p>
        </p:txBody>
      </p:sp>
      <p:pic>
        <p:nvPicPr>
          <p:cNvPr id="3" name="Billede 2">
            <a:extLst>
              <a:ext uri="{FF2B5EF4-FFF2-40B4-BE49-F238E27FC236}">
                <a16:creationId xmlns:a16="http://schemas.microsoft.com/office/drawing/2014/main" id="{E1377CE7-14E4-FBF8-AE3C-6E57413FEEDA}"/>
              </a:ext>
            </a:extLst>
          </p:cNvPr>
          <p:cNvPicPr>
            <a:picLocks noChangeAspect="1"/>
          </p:cNvPicPr>
          <p:nvPr/>
        </p:nvPicPr>
        <p:blipFill>
          <a:blip r:embed="rId12"/>
          <a:srcRect l="20023" r="23973"/>
          <a:stretch/>
        </p:blipFill>
        <p:spPr>
          <a:xfrm>
            <a:off x="7920170" y="2156972"/>
            <a:ext cx="1423555" cy="1838085"/>
          </a:xfrm>
          <a:prstGeom prst="rect">
            <a:avLst/>
          </a:prstGeom>
        </p:spPr>
      </p:pic>
    </p:spTree>
    <p:extLst>
      <p:ext uri="{BB962C8B-B14F-4D97-AF65-F5344CB8AC3E}">
        <p14:creationId xmlns:p14="http://schemas.microsoft.com/office/powerpoint/2010/main" val="2115293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FOA </a:t>
            </a:r>
            <a:r>
              <a:rPr lang="da-DK" b="1" dirty="0" err="1"/>
              <a:t>TR-appen</a:t>
            </a:r>
            <a:r>
              <a:rPr lang="da-DK" b="1" dirty="0"/>
              <a:t> startside  </a:t>
            </a:r>
          </a:p>
        </p:txBody>
      </p:sp>
      <p:pic>
        <p:nvPicPr>
          <p:cNvPr id="4" name="Billede 3" descr="Et billede, der indeholder tekst, skærmbillede, Font/skrifttype&#10;&#10;Automatisk genereret beskrivelse">
            <a:extLst>
              <a:ext uri="{FF2B5EF4-FFF2-40B4-BE49-F238E27FC236}">
                <a16:creationId xmlns:a16="http://schemas.microsoft.com/office/drawing/2014/main" id="{76B7C502-C653-0B7F-2A60-BD1E1C5F4652}"/>
              </a:ext>
            </a:extLst>
          </p:cNvPr>
          <p:cNvPicPr>
            <a:picLocks noChangeAspect="1"/>
          </p:cNvPicPr>
          <p:nvPr/>
        </p:nvPicPr>
        <p:blipFill rotWithShape="1">
          <a:blip r:embed="rId4">
            <a:extLst>
              <a:ext uri="{28A0092B-C50C-407E-A947-70E740481C1C}">
                <a14:useLocalDpi xmlns:a14="http://schemas.microsoft.com/office/drawing/2010/main" val="0"/>
              </a:ext>
            </a:extLst>
          </a:blip>
          <a:srcRect l="4664" r="5158"/>
          <a:stretch/>
        </p:blipFill>
        <p:spPr>
          <a:xfrm>
            <a:off x="3665690" y="1453271"/>
            <a:ext cx="3351029" cy="4954772"/>
          </a:xfrm>
          <a:prstGeom prst="rect">
            <a:avLst/>
          </a:prstGeom>
        </p:spPr>
      </p:pic>
      <p:sp>
        <p:nvSpPr>
          <p:cNvPr id="13" name="Ellipse 12">
            <a:extLst>
              <a:ext uri="{FF2B5EF4-FFF2-40B4-BE49-F238E27FC236}">
                <a16:creationId xmlns:a16="http://schemas.microsoft.com/office/drawing/2014/main" id="{1116981F-D4B6-ED49-9BFF-953023F2A5A2}"/>
              </a:ext>
            </a:extLst>
          </p:cNvPr>
          <p:cNvSpPr/>
          <p:nvPr/>
        </p:nvSpPr>
        <p:spPr>
          <a:xfrm>
            <a:off x="3710763" y="1828800"/>
            <a:ext cx="818707" cy="4526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28868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97240"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2419206"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933894" y="264541"/>
            <a:ext cx="10515600" cy="1325563"/>
          </a:xfrm>
        </p:spPr>
        <p:txBody>
          <a:bodyPr/>
          <a:lstStyle/>
          <a:p>
            <a:r>
              <a:rPr lang="da-DK" b="1" dirty="0">
                <a:effectLst>
                  <a:outerShdw blurRad="38100" dist="38100" dir="2700000" algn="tl">
                    <a:srgbClr val="000000">
                      <a:alpha val="43137"/>
                    </a:srgbClr>
                  </a:outerShdw>
                </a:effectLst>
              </a:rPr>
              <a:t>FOA </a:t>
            </a:r>
            <a:r>
              <a:rPr lang="da-DK" b="1" dirty="0" err="1">
                <a:effectLst>
                  <a:outerShdw blurRad="38100" dist="38100" dir="2700000" algn="tl">
                    <a:srgbClr val="000000">
                      <a:alpha val="43137"/>
                    </a:srgbClr>
                  </a:outerShdw>
                </a:effectLst>
              </a:rPr>
              <a:t>TR-appen</a:t>
            </a:r>
            <a:r>
              <a:rPr lang="da-DK" b="1" dirty="0">
                <a:effectLst>
                  <a:outerShdw blurRad="38100" dist="38100" dir="2700000" algn="tl">
                    <a:srgbClr val="000000">
                      <a:alpha val="43137"/>
                    </a:srgbClr>
                  </a:outerShdw>
                </a:effectLst>
              </a:rPr>
              <a:t> aftalearkiv  </a:t>
            </a:r>
          </a:p>
        </p:txBody>
      </p:sp>
      <p:pic>
        <p:nvPicPr>
          <p:cNvPr id="8" name="Billede 7" descr="Et billede, der indeholder tekst, Mobiltelefon, Kommunikationsenhed, skærmbillede&#10;&#10;Automatisk genereret beskrivelse">
            <a:extLst>
              <a:ext uri="{FF2B5EF4-FFF2-40B4-BE49-F238E27FC236}">
                <a16:creationId xmlns:a16="http://schemas.microsoft.com/office/drawing/2014/main" id="{09F2D139-DE80-FF9C-CDF9-CED87D04D423}"/>
              </a:ext>
            </a:extLst>
          </p:cNvPr>
          <p:cNvPicPr>
            <a:picLocks noChangeAspect="1"/>
          </p:cNvPicPr>
          <p:nvPr/>
        </p:nvPicPr>
        <p:blipFill rotWithShape="1">
          <a:blip r:embed="rId4">
            <a:extLst>
              <a:ext uri="{28A0092B-C50C-407E-A947-70E740481C1C}">
                <a14:useLocalDpi xmlns:a14="http://schemas.microsoft.com/office/drawing/2010/main" val="0"/>
              </a:ext>
            </a:extLst>
          </a:blip>
          <a:srcRect l="12928" t="5423" r="16580"/>
          <a:stretch/>
        </p:blipFill>
        <p:spPr>
          <a:xfrm>
            <a:off x="2592574" y="1514855"/>
            <a:ext cx="2719757" cy="4865397"/>
          </a:xfrm>
          <a:prstGeom prst="rect">
            <a:avLst/>
          </a:prstGeom>
        </p:spPr>
      </p:pic>
      <p:pic>
        <p:nvPicPr>
          <p:cNvPr id="10" name="Billede 9" descr="Et billede, der indeholder tekst, Mobiltelefon, Kommunikationsenhed, Transportabel kommunikationsenhed&#10;&#10;Automatisk genereret beskrivelse">
            <a:extLst>
              <a:ext uri="{FF2B5EF4-FFF2-40B4-BE49-F238E27FC236}">
                <a16:creationId xmlns:a16="http://schemas.microsoft.com/office/drawing/2014/main" id="{409D7856-8EC9-8CD9-C9DF-5AB9FFE2A154}"/>
              </a:ext>
            </a:extLst>
          </p:cNvPr>
          <p:cNvPicPr>
            <a:picLocks noChangeAspect="1"/>
          </p:cNvPicPr>
          <p:nvPr/>
        </p:nvPicPr>
        <p:blipFill rotWithShape="1">
          <a:blip r:embed="rId5">
            <a:extLst>
              <a:ext uri="{28A0092B-C50C-407E-A947-70E740481C1C}">
                <a14:useLocalDpi xmlns:a14="http://schemas.microsoft.com/office/drawing/2010/main" val="0"/>
              </a:ext>
            </a:extLst>
          </a:blip>
          <a:srcRect l="17682" t="3857" r="13687" b="11938"/>
          <a:stretch/>
        </p:blipFill>
        <p:spPr>
          <a:xfrm>
            <a:off x="5652509" y="1490837"/>
            <a:ext cx="2974135" cy="4865397"/>
          </a:xfrm>
          <a:prstGeom prst="rect">
            <a:avLst/>
          </a:prstGeom>
        </p:spPr>
      </p:pic>
      <p:sp>
        <p:nvSpPr>
          <p:cNvPr id="2" name="Ellipse 1">
            <a:extLst>
              <a:ext uri="{FF2B5EF4-FFF2-40B4-BE49-F238E27FC236}">
                <a16:creationId xmlns:a16="http://schemas.microsoft.com/office/drawing/2014/main" id="{C46A63EF-E592-2570-A78D-73E16779F129}"/>
              </a:ext>
            </a:extLst>
          </p:cNvPr>
          <p:cNvSpPr/>
          <p:nvPr/>
        </p:nvSpPr>
        <p:spPr>
          <a:xfrm>
            <a:off x="3402396" y="2061189"/>
            <a:ext cx="818707" cy="4526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Ellipse 3">
            <a:extLst>
              <a:ext uri="{FF2B5EF4-FFF2-40B4-BE49-F238E27FC236}">
                <a16:creationId xmlns:a16="http://schemas.microsoft.com/office/drawing/2014/main" id="{1B6175F9-E7E2-B1DB-6819-E3B90E2A37A6}"/>
              </a:ext>
            </a:extLst>
          </p:cNvPr>
          <p:cNvSpPr/>
          <p:nvPr/>
        </p:nvSpPr>
        <p:spPr>
          <a:xfrm>
            <a:off x="7262039" y="2090051"/>
            <a:ext cx="818707" cy="4526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58641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FOA </a:t>
            </a:r>
            <a:r>
              <a:rPr lang="da-DK" b="1" dirty="0" err="1"/>
              <a:t>TR-appen</a:t>
            </a:r>
            <a:r>
              <a:rPr lang="da-DK" b="1" dirty="0"/>
              <a:t> – medlemmer </a:t>
            </a:r>
          </a:p>
        </p:txBody>
      </p:sp>
      <p:pic>
        <p:nvPicPr>
          <p:cNvPr id="4" name="Billede 3" descr="Et billede, der indeholder tekst, Mobiltelefon, Kommunikationsenhed, Mobilenhed&#10;&#10;Automatisk genereret beskrivelse">
            <a:extLst>
              <a:ext uri="{FF2B5EF4-FFF2-40B4-BE49-F238E27FC236}">
                <a16:creationId xmlns:a16="http://schemas.microsoft.com/office/drawing/2014/main" id="{E8C4C1FD-935B-6F3D-B9BF-A9A1BE50E5D0}"/>
              </a:ext>
            </a:extLst>
          </p:cNvPr>
          <p:cNvPicPr>
            <a:picLocks noChangeAspect="1"/>
          </p:cNvPicPr>
          <p:nvPr/>
        </p:nvPicPr>
        <p:blipFill rotWithShape="1">
          <a:blip r:embed="rId4">
            <a:extLst>
              <a:ext uri="{28A0092B-C50C-407E-A947-70E740481C1C}">
                <a14:useLocalDpi xmlns:a14="http://schemas.microsoft.com/office/drawing/2010/main" val="0"/>
              </a:ext>
            </a:extLst>
          </a:blip>
          <a:srcRect l="18096" t="8062" r="12446"/>
          <a:stretch/>
        </p:blipFill>
        <p:spPr>
          <a:xfrm>
            <a:off x="1969523" y="1326696"/>
            <a:ext cx="2890234" cy="5100920"/>
          </a:xfrm>
          <a:prstGeom prst="rect">
            <a:avLst/>
          </a:prstGeom>
        </p:spPr>
      </p:pic>
      <p:pic>
        <p:nvPicPr>
          <p:cNvPr id="12" name="Billede 11" descr="Et billede, der indeholder tekst, Mobiltelefon, Kommunikationsenhed, gadget&#10;&#10;Automatisk genereret beskrivelse">
            <a:extLst>
              <a:ext uri="{FF2B5EF4-FFF2-40B4-BE49-F238E27FC236}">
                <a16:creationId xmlns:a16="http://schemas.microsoft.com/office/drawing/2014/main" id="{41AE5740-CEE0-DC5C-E2DC-638BBCE06B3B}"/>
              </a:ext>
            </a:extLst>
          </p:cNvPr>
          <p:cNvPicPr>
            <a:picLocks noChangeAspect="1"/>
          </p:cNvPicPr>
          <p:nvPr/>
        </p:nvPicPr>
        <p:blipFill rotWithShape="1">
          <a:blip r:embed="rId5">
            <a:extLst>
              <a:ext uri="{28A0092B-C50C-407E-A947-70E740481C1C}">
                <a14:useLocalDpi xmlns:a14="http://schemas.microsoft.com/office/drawing/2010/main" val="0"/>
              </a:ext>
            </a:extLst>
          </a:blip>
          <a:srcRect l="13010" t="10600" r="25181" b="8936"/>
          <a:stretch/>
        </p:blipFill>
        <p:spPr>
          <a:xfrm>
            <a:off x="5341205" y="1326696"/>
            <a:ext cx="2938679" cy="5100920"/>
          </a:xfrm>
          <a:prstGeom prst="rect">
            <a:avLst/>
          </a:prstGeom>
        </p:spPr>
      </p:pic>
      <p:cxnSp>
        <p:nvCxnSpPr>
          <p:cNvPr id="14" name="Lige pilforbindelse 13">
            <a:extLst>
              <a:ext uri="{FF2B5EF4-FFF2-40B4-BE49-F238E27FC236}">
                <a16:creationId xmlns:a16="http://schemas.microsoft.com/office/drawing/2014/main" id="{92256BF6-56FD-ADA1-93ED-5A15AA711843}"/>
              </a:ext>
            </a:extLst>
          </p:cNvPr>
          <p:cNvCxnSpPr/>
          <p:nvPr/>
        </p:nvCxnSpPr>
        <p:spPr>
          <a:xfrm>
            <a:off x="838200" y="4274288"/>
            <a:ext cx="1318437" cy="0"/>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Ellipse 14">
            <a:extLst>
              <a:ext uri="{FF2B5EF4-FFF2-40B4-BE49-F238E27FC236}">
                <a16:creationId xmlns:a16="http://schemas.microsoft.com/office/drawing/2014/main" id="{DF77E035-651C-C778-379D-71AEFBB75BEE}"/>
              </a:ext>
            </a:extLst>
          </p:cNvPr>
          <p:cNvSpPr/>
          <p:nvPr/>
        </p:nvSpPr>
        <p:spPr>
          <a:xfrm>
            <a:off x="2264735" y="1542067"/>
            <a:ext cx="1149905" cy="5738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C02A7FB0-2675-C93A-3A55-42B9603A5BA3}"/>
              </a:ext>
            </a:extLst>
          </p:cNvPr>
          <p:cNvSpPr/>
          <p:nvPr/>
        </p:nvSpPr>
        <p:spPr>
          <a:xfrm>
            <a:off x="6893442" y="1518049"/>
            <a:ext cx="1149905" cy="5738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20789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FOA </a:t>
            </a:r>
            <a:r>
              <a:rPr lang="da-DK" b="1" dirty="0" err="1"/>
              <a:t>TR-appen</a:t>
            </a:r>
            <a:r>
              <a:rPr lang="da-DK" b="1" dirty="0"/>
              <a:t> – meld din kollega ind</a:t>
            </a:r>
          </a:p>
        </p:txBody>
      </p:sp>
      <p:pic>
        <p:nvPicPr>
          <p:cNvPr id="7" name="Billede 6" descr="Et billede, der indeholder tekst, Mobiltelefon, gadget, Transportabel kommunikationsenhed&#10;&#10;Automatisk genereret beskrivelse">
            <a:extLst>
              <a:ext uri="{FF2B5EF4-FFF2-40B4-BE49-F238E27FC236}">
                <a16:creationId xmlns:a16="http://schemas.microsoft.com/office/drawing/2014/main" id="{62361CE6-8699-3D0C-2814-42BDDB121698}"/>
              </a:ext>
            </a:extLst>
          </p:cNvPr>
          <p:cNvPicPr>
            <a:picLocks noChangeAspect="1"/>
          </p:cNvPicPr>
          <p:nvPr/>
        </p:nvPicPr>
        <p:blipFill rotWithShape="1">
          <a:blip r:embed="rId4">
            <a:extLst>
              <a:ext uri="{28A0092B-C50C-407E-A947-70E740481C1C}">
                <a14:useLocalDpi xmlns:a14="http://schemas.microsoft.com/office/drawing/2010/main" val="0"/>
              </a:ext>
            </a:extLst>
          </a:blip>
          <a:srcRect l="10078" t="20577" r="9147" b="23402"/>
          <a:stretch/>
        </p:blipFill>
        <p:spPr>
          <a:xfrm rot="16200000">
            <a:off x="3007422" y="2561205"/>
            <a:ext cx="5145431" cy="2676414"/>
          </a:xfrm>
          <a:prstGeom prst="rect">
            <a:avLst/>
          </a:prstGeom>
        </p:spPr>
      </p:pic>
    </p:spTree>
    <p:extLst>
      <p:ext uri="{BB962C8B-B14F-4D97-AF65-F5344CB8AC3E}">
        <p14:creationId xmlns:p14="http://schemas.microsoft.com/office/powerpoint/2010/main" val="1767991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FOA </a:t>
            </a:r>
            <a:r>
              <a:rPr lang="da-DK" b="1" dirty="0" err="1"/>
              <a:t>TR-appen</a:t>
            </a:r>
            <a:r>
              <a:rPr lang="da-DK" b="1" dirty="0"/>
              <a:t> – Organisering </a:t>
            </a:r>
          </a:p>
        </p:txBody>
      </p:sp>
      <p:pic>
        <p:nvPicPr>
          <p:cNvPr id="13" name="Billede 12" descr="Et billede, der indeholder tekst, Kommunikationsenhed, Mobiltelefon, gadget&#10;&#10;Automatisk genereret beskrivelse">
            <a:extLst>
              <a:ext uri="{FF2B5EF4-FFF2-40B4-BE49-F238E27FC236}">
                <a16:creationId xmlns:a16="http://schemas.microsoft.com/office/drawing/2014/main" id="{33433937-B24D-20DC-262B-96D7B6BE16B3}"/>
              </a:ext>
            </a:extLst>
          </p:cNvPr>
          <p:cNvPicPr>
            <a:picLocks noChangeAspect="1"/>
          </p:cNvPicPr>
          <p:nvPr/>
        </p:nvPicPr>
        <p:blipFill rotWithShape="1">
          <a:blip r:embed="rId4">
            <a:extLst>
              <a:ext uri="{28A0092B-C50C-407E-A947-70E740481C1C}">
                <a14:useLocalDpi xmlns:a14="http://schemas.microsoft.com/office/drawing/2010/main" val="0"/>
              </a:ext>
            </a:extLst>
          </a:blip>
          <a:srcRect l="18173" t="7715" r="15115" b="5290"/>
          <a:stretch/>
        </p:blipFill>
        <p:spPr>
          <a:xfrm>
            <a:off x="3424409" y="1611694"/>
            <a:ext cx="2769893" cy="4816063"/>
          </a:xfrm>
          <a:prstGeom prst="rect">
            <a:avLst/>
          </a:prstGeom>
        </p:spPr>
      </p:pic>
    </p:spTree>
    <p:extLst>
      <p:ext uri="{BB962C8B-B14F-4D97-AF65-F5344CB8AC3E}">
        <p14:creationId xmlns:p14="http://schemas.microsoft.com/office/powerpoint/2010/main" val="2608447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16C5-654F-6069-569B-D629A80F430E}"/>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D7A4FD4-41B9-A604-A511-7C58348B5C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801546" y="371952"/>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Titel 1">
            <a:extLst>
              <a:ext uri="{FF2B5EF4-FFF2-40B4-BE49-F238E27FC236}">
                <a16:creationId xmlns:a16="http://schemas.microsoft.com/office/drawing/2014/main" id="{32257ADE-C63E-AC0C-DDEA-9BB49E8E5D1D}"/>
              </a:ext>
            </a:extLst>
          </p:cNvPr>
          <p:cNvSpPr txBox="1">
            <a:spLocks/>
          </p:cNvSpPr>
          <p:nvPr/>
        </p:nvSpPr>
        <p:spPr>
          <a:xfrm>
            <a:off x="664832" y="216504"/>
            <a:ext cx="93527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el 1">
            <a:extLst>
              <a:ext uri="{FF2B5EF4-FFF2-40B4-BE49-F238E27FC236}">
                <a16:creationId xmlns:a16="http://schemas.microsoft.com/office/drawing/2014/main" id="{8EA509F8-5352-FA0F-D283-DC028339ABCC}"/>
              </a:ext>
            </a:extLst>
          </p:cNvPr>
          <p:cNvSpPr>
            <a:spLocks noGrp="1"/>
          </p:cNvSpPr>
          <p:nvPr>
            <p:ph type="title"/>
          </p:nvPr>
        </p:nvSpPr>
        <p:spPr>
          <a:xfrm>
            <a:off x="838200" y="264541"/>
            <a:ext cx="10515600" cy="1325563"/>
          </a:xfrm>
        </p:spPr>
        <p:txBody>
          <a:bodyPr/>
          <a:lstStyle/>
          <a:p>
            <a:r>
              <a:rPr lang="da-DK" b="1" dirty="0"/>
              <a:t>Spørgsmål sendes til </a:t>
            </a:r>
            <a:r>
              <a:rPr lang="da-DK" b="1" dirty="0">
                <a:hlinkClick r:id="rId4"/>
              </a:rPr>
              <a:t>adm@lfs.dk</a:t>
            </a:r>
            <a:r>
              <a:rPr lang="da-DK" b="1" dirty="0"/>
              <a:t> </a:t>
            </a:r>
          </a:p>
        </p:txBody>
      </p:sp>
      <p:pic>
        <p:nvPicPr>
          <p:cNvPr id="1026" name="Picture 2" descr="FOAs app for TR og FTR: 'TR i FOA' | FOA">
            <a:extLst>
              <a:ext uri="{FF2B5EF4-FFF2-40B4-BE49-F238E27FC236}">
                <a16:creationId xmlns:a16="http://schemas.microsoft.com/office/drawing/2014/main" id="{E034BCCD-0241-8A23-B1BC-AB75E243C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0955" y="1925876"/>
            <a:ext cx="6880151" cy="3906526"/>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94980FEF-1DB9-CA16-964D-3876B4BE8EEE}"/>
              </a:ext>
            </a:extLst>
          </p:cNvPr>
          <p:cNvPicPr>
            <a:picLocks noChangeAspect="1"/>
          </p:cNvPicPr>
          <p:nvPr/>
        </p:nvPicPr>
        <p:blipFill>
          <a:blip r:embed="rId6"/>
          <a:stretch>
            <a:fillRect/>
          </a:stretch>
        </p:blipFill>
        <p:spPr>
          <a:xfrm>
            <a:off x="8855561" y="3302473"/>
            <a:ext cx="2938830" cy="2813930"/>
          </a:xfrm>
          <a:prstGeom prst="rect">
            <a:avLst/>
          </a:prstGeom>
        </p:spPr>
      </p:pic>
    </p:spTree>
    <p:extLst>
      <p:ext uri="{BB962C8B-B14F-4D97-AF65-F5344CB8AC3E}">
        <p14:creationId xmlns:p14="http://schemas.microsoft.com/office/powerpoint/2010/main" val="990916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B917A-251E-EE0A-29FD-C2E5542CBA8E}"/>
              </a:ext>
            </a:extLst>
          </p:cNvPr>
          <p:cNvSpPr>
            <a:spLocks noGrp="1"/>
          </p:cNvSpPr>
          <p:nvPr>
            <p:ph type="ctrTitle"/>
          </p:nvPr>
        </p:nvSpPr>
        <p:spPr>
          <a:xfrm>
            <a:off x="1137684" y="776177"/>
            <a:ext cx="8626323" cy="829339"/>
          </a:xfrm>
        </p:spPr>
        <p:txBody>
          <a:bodyPr>
            <a:normAutofit/>
          </a:bodyPr>
          <a:lstStyle/>
          <a:p>
            <a:r>
              <a:rPr lang="da-DK" sz="4800" b="1" dirty="0">
                <a:effectLst>
                  <a:outerShdw blurRad="38100" dist="38100" dir="2700000" algn="tl">
                    <a:srgbClr val="000000">
                      <a:alpha val="43137"/>
                    </a:srgbClr>
                  </a:outerShdw>
                </a:effectLst>
              </a:rPr>
              <a:t>Kontakt til nyansatte kollegaer</a:t>
            </a:r>
          </a:p>
        </p:txBody>
      </p:sp>
      <p:pic>
        <p:nvPicPr>
          <p:cNvPr id="6" name="Billede 5">
            <a:extLst>
              <a:ext uri="{FF2B5EF4-FFF2-40B4-BE49-F238E27FC236}">
                <a16:creationId xmlns:a16="http://schemas.microsoft.com/office/drawing/2014/main" id="{9077F50A-FA48-EDC2-762B-320177EE88FD}"/>
              </a:ext>
            </a:extLst>
          </p:cNvPr>
          <p:cNvPicPr>
            <a:picLocks noChangeAspect="1"/>
          </p:cNvPicPr>
          <p:nvPr/>
        </p:nvPicPr>
        <p:blipFill>
          <a:blip r:embed="rId3"/>
          <a:stretch>
            <a:fillRect/>
          </a:stretch>
        </p:blipFill>
        <p:spPr>
          <a:xfrm>
            <a:off x="9764007" y="297122"/>
            <a:ext cx="2006234" cy="2006234"/>
          </a:xfrm>
          <a:prstGeom prst="rect">
            <a:avLst/>
          </a:prstGeom>
        </p:spPr>
      </p:pic>
      <p:sp>
        <p:nvSpPr>
          <p:cNvPr id="3" name="Undertitel 2">
            <a:extLst>
              <a:ext uri="{FF2B5EF4-FFF2-40B4-BE49-F238E27FC236}">
                <a16:creationId xmlns:a16="http://schemas.microsoft.com/office/drawing/2014/main" id="{4DC1171D-EA08-8E28-CD85-F02B8658EEA7}"/>
              </a:ext>
            </a:extLst>
          </p:cNvPr>
          <p:cNvSpPr>
            <a:spLocks noGrp="1"/>
          </p:cNvSpPr>
          <p:nvPr>
            <p:ph type="subTitle" idx="1"/>
          </p:nvPr>
        </p:nvSpPr>
        <p:spPr>
          <a:xfrm>
            <a:off x="1524000" y="2084571"/>
            <a:ext cx="9144000" cy="1286541"/>
          </a:xfrm>
        </p:spPr>
        <p:txBody>
          <a:bodyPr>
            <a:normAutofit fontScale="62500" lnSpcReduction="20000"/>
          </a:bodyPr>
          <a:lstStyle/>
          <a:p>
            <a:endParaRPr lang="da-DK" dirty="0"/>
          </a:p>
          <a:p>
            <a:r>
              <a:rPr lang="da-DK" sz="12000" b="1" dirty="0"/>
              <a:t>Vi deler erfaringer </a:t>
            </a:r>
          </a:p>
        </p:txBody>
      </p:sp>
      <p:pic>
        <p:nvPicPr>
          <p:cNvPr id="7" name="Billede 6">
            <a:extLst>
              <a:ext uri="{FF2B5EF4-FFF2-40B4-BE49-F238E27FC236}">
                <a16:creationId xmlns:a16="http://schemas.microsoft.com/office/drawing/2014/main" id="{66424A6A-8E4F-1A65-062C-E256BA83201B}"/>
              </a:ext>
            </a:extLst>
          </p:cNvPr>
          <p:cNvPicPr>
            <a:picLocks noChangeAspect="1"/>
          </p:cNvPicPr>
          <p:nvPr/>
        </p:nvPicPr>
        <p:blipFill>
          <a:blip r:embed="rId4"/>
          <a:stretch>
            <a:fillRect/>
          </a:stretch>
        </p:blipFill>
        <p:spPr>
          <a:xfrm>
            <a:off x="2978556" y="3850167"/>
            <a:ext cx="2066925" cy="2209800"/>
          </a:xfrm>
          <a:prstGeom prst="rect">
            <a:avLst/>
          </a:prstGeom>
        </p:spPr>
      </p:pic>
      <p:pic>
        <p:nvPicPr>
          <p:cNvPr id="8" name="Billede 7">
            <a:extLst>
              <a:ext uri="{FF2B5EF4-FFF2-40B4-BE49-F238E27FC236}">
                <a16:creationId xmlns:a16="http://schemas.microsoft.com/office/drawing/2014/main" id="{8A6B8E65-CCCC-28A5-9F69-661BD7A5A961}"/>
              </a:ext>
            </a:extLst>
          </p:cNvPr>
          <p:cNvPicPr>
            <a:picLocks noChangeAspect="1"/>
          </p:cNvPicPr>
          <p:nvPr/>
        </p:nvPicPr>
        <p:blipFill>
          <a:blip r:embed="rId4"/>
          <a:stretch>
            <a:fillRect/>
          </a:stretch>
        </p:blipFill>
        <p:spPr>
          <a:xfrm>
            <a:off x="5317719" y="3850167"/>
            <a:ext cx="2066925" cy="2209800"/>
          </a:xfrm>
          <a:prstGeom prst="rect">
            <a:avLst/>
          </a:prstGeom>
        </p:spPr>
      </p:pic>
    </p:spTree>
    <p:extLst>
      <p:ext uri="{BB962C8B-B14F-4D97-AF65-F5344CB8AC3E}">
        <p14:creationId xmlns:p14="http://schemas.microsoft.com/office/powerpoint/2010/main" val="1052751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205C8C4-6A73-4FC7-9E01-2AC0B5F9613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29483" y="343530"/>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2" name="Titel 1">
            <a:extLst>
              <a:ext uri="{FF2B5EF4-FFF2-40B4-BE49-F238E27FC236}">
                <a16:creationId xmlns:a16="http://schemas.microsoft.com/office/drawing/2014/main" id="{6A4483CD-95F4-E16A-662D-3EA1674A1EC3}"/>
              </a:ext>
            </a:extLst>
          </p:cNvPr>
          <p:cNvSpPr txBox="1">
            <a:spLocks/>
          </p:cNvSpPr>
          <p:nvPr/>
        </p:nvSpPr>
        <p:spPr>
          <a:xfrm>
            <a:off x="456920" y="526307"/>
            <a:ext cx="74741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j-ea"/>
                <a:cs typeface="+mj-cs"/>
              </a:rPr>
              <a:t>Dagsorden</a:t>
            </a:r>
          </a:p>
        </p:txBody>
      </p:sp>
      <p:sp>
        <p:nvSpPr>
          <p:cNvPr id="14" name="Pladsholder til indhold 2">
            <a:extLst>
              <a:ext uri="{FF2B5EF4-FFF2-40B4-BE49-F238E27FC236}">
                <a16:creationId xmlns:a16="http://schemas.microsoft.com/office/drawing/2014/main" id="{6B9B5E80-A7EF-D548-6F60-D1BFA7027336}"/>
              </a:ext>
            </a:extLst>
          </p:cNvPr>
          <p:cNvSpPr txBox="1">
            <a:spLocks/>
          </p:cNvSpPr>
          <p:nvPr/>
        </p:nvSpPr>
        <p:spPr>
          <a:xfrm>
            <a:off x="468111" y="1344691"/>
            <a:ext cx="8618518" cy="480074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solidFill>
                  <a:srgbClr val="000000"/>
                </a:solidFill>
                <a:ea typeface="Calibri" panose="020F0502020204030204" pitchFamily="34" charset="0"/>
              </a:rPr>
              <a:t>Kl.09.00 – 09.10 Velkomst og tjek ind</a:t>
            </a:r>
          </a:p>
          <a:p>
            <a:r>
              <a:rPr lang="da-DK" dirty="0">
                <a:solidFill>
                  <a:srgbClr val="000000"/>
                </a:solidFill>
                <a:ea typeface="Calibri" panose="020F0502020204030204" pitchFamily="34" charset="0"/>
              </a:rPr>
              <a:t>Kl. 09.10 – 10.15 Lønforhandling</a:t>
            </a:r>
          </a:p>
          <a:p>
            <a:r>
              <a:rPr lang="da-DK" dirty="0">
                <a:solidFill>
                  <a:srgbClr val="000000"/>
                </a:solidFill>
                <a:ea typeface="Calibri" panose="020F0502020204030204" pitchFamily="34" charset="0"/>
              </a:rPr>
              <a:t>Kl.10.15 – 10.45 Opsamling</a:t>
            </a:r>
          </a:p>
          <a:p>
            <a:r>
              <a:rPr lang="da-DK" dirty="0">
                <a:solidFill>
                  <a:srgbClr val="000000"/>
                </a:solidFill>
                <a:ea typeface="Calibri" panose="020F0502020204030204" pitchFamily="34" charset="0"/>
              </a:rPr>
              <a:t>Kl. 10.45 – 11.00 Pause</a:t>
            </a:r>
          </a:p>
          <a:p>
            <a:r>
              <a:rPr lang="da-DK" dirty="0">
                <a:solidFill>
                  <a:srgbClr val="000000"/>
                </a:solidFill>
                <a:ea typeface="Calibri" panose="020F0502020204030204" pitchFamily="34" charset="0"/>
              </a:rPr>
              <a:t>Kl. 11.00 – 11.30 Ny hjemmeside og FOA app </a:t>
            </a:r>
          </a:p>
          <a:p>
            <a:r>
              <a:rPr lang="da-DK" b="1" dirty="0">
                <a:solidFill>
                  <a:srgbClr val="000000"/>
                </a:solidFill>
                <a:effectLst>
                  <a:outerShdw blurRad="38100" dist="38100" dir="2700000" algn="tl">
                    <a:srgbClr val="000000">
                      <a:alpha val="43137"/>
                    </a:srgbClr>
                  </a:outerShdw>
                </a:effectLst>
                <a:ea typeface="Calibri" panose="020F0502020204030204" pitchFamily="34" charset="0"/>
              </a:rPr>
              <a:t>Kl. 11.30 – 12.00 Meddelelser</a:t>
            </a:r>
            <a:endParaRPr lang="da-DK"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2" name="Pladsholder til sidefod 1">
            <a:extLst>
              <a:ext uri="{FF2B5EF4-FFF2-40B4-BE49-F238E27FC236}">
                <a16:creationId xmlns:a16="http://schemas.microsoft.com/office/drawing/2014/main" id="{E02D813E-C02A-46F2-AE21-2B1CAA94F6C1}"/>
              </a:ext>
            </a:extLst>
          </p:cNvPr>
          <p:cNvSpPr>
            <a:spLocks noGrp="1"/>
          </p:cNvSpPr>
          <p:nvPr>
            <p:ph type="ftr" sz="quarter" idx="11"/>
          </p:nvPr>
        </p:nvSpPr>
        <p:spPr>
          <a:xfrm>
            <a:off x="2719970" y="62808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spTree>
    <p:extLst>
      <p:ext uri="{BB962C8B-B14F-4D97-AF65-F5344CB8AC3E}">
        <p14:creationId xmlns:p14="http://schemas.microsoft.com/office/powerpoint/2010/main" val="2020093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4B550-B22A-9DE2-B950-156F33500061}"/>
              </a:ext>
            </a:extLst>
          </p:cNvPr>
          <p:cNvSpPr>
            <a:spLocks noGrp="1"/>
          </p:cNvSpPr>
          <p:nvPr>
            <p:ph type="ctrTitle"/>
          </p:nvPr>
        </p:nvSpPr>
        <p:spPr>
          <a:xfrm>
            <a:off x="1524000" y="429769"/>
            <a:ext cx="7409688" cy="1170432"/>
          </a:xfrm>
        </p:spPr>
        <p:txBody>
          <a:bodyPr>
            <a:normAutofit/>
          </a:bodyPr>
          <a:lstStyle/>
          <a:p>
            <a:r>
              <a:rPr lang="da-DK" sz="7200" b="1" dirty="0">
                <a:effectLst>
                  <a:outerShdw blurRad="38100" dist="38100" dir="2700000" algn="tl">
                    <a:srgbClr val="000000">
                      <a:alpha val="43137"/>
                    </a:srgbClr>
                  </a:outerShdw>
                </a:effectLst>
              </a:rPr>
              <a:t>FTR-Valg</a:t>
            </a:r>
          </a:p>
        </p:txBody>
      </p:sp>
      <p:pic>
        <p:nvPicPr>
          <p:cNvPr id="4" name="Billede 3">
            <a:extLst>
              <a:ext uri="{FF2B5EF4-FFF2-40B4-BE49-F238E27FC236}">
                <a16:creationId xmlns:a16="http://schemas.microsoft.com/office/drawing/2014/main" id="{4655C9C3-4570-3B4A-74E7-6A455EA39B84}"/>
              </a:ext>
            </a:extLst>
          </p:cNvPr>
          <p:cNvPicPr>
            <a:picLocks noChangeAspect="1"/>
          </p:cNvPicPr>
          <p:nvPr/>
        </p:nvPicPr>
        <p:blipFill>
          <a:blip r:embed="rId3"/>
          <a:stretch>
            <a:fillRect/>
          </a:stretch>
        </p:blipFill>
        <p:spPr>
          <a:xfrm>
            <a:off x="9619405" y="258997"/>
            <a:ext cx="1914310" cy="1914310"/>
          </a:xfrm>
          <a:prstGeom prst="rect">
            <a:avLst/>
          </a:prstGeom>
        </p:spPr>
      </p:pic>
      <p:sp>
        <p:nvSpPr>
          <p:cNvPr id="3" name="Undertitel 2">
            <a:extLst>
              <a:ext uri="{FF2B5EF4-FFF2-40B4-BE49-F238E27FC236}">
                <a16:creationId xmlns:a16="http://schemas.microsoft.com/office/drawing/2014/main" id="{F924B42A-E057-8274-8870-C9F7BF40982E}"/>
              </a:ext>
            </a:extLst>
          </p:cNvPr>
          <p:cNvSpPr>
            <a:spLocks noGrp="1"/>
          </p:cNvSpPr>
          <p:nvPr>
            <p:ph type="subTitle" idx="1"/>
          </p:nvPr>
        </p:nvSpPr>
        <p:spPr>
          <a:xfrm>
            <a:off x="110836" y="1520325"/>
            <a:ext cx="10132291" cy="1170432"/>
          </a:xfrm>
        </p:spPr>
        <p:txBody>
          <a:bodyPr>
            <a:normAutofit fontScale="85000" lnSpcReduction="10000"/>
          </a:bodyPr>
          <a:lstStyle/>
          <a:p>
            <a:r>
              <a:rPr lang="da-DK" sz="5400" b="1" dirty="0"/>
              <a:t>Mandag d. 21. oktober kl. 8.30-9.30</a:t>
            </a:r>
          </a:p>
        </p:txBody>
      </p:sp>
      <p:sp>
        <p:nvSpPr>
          <p:cNvPr id="8" name="Tekstfelt 7">
            <a:extLst>
              <a:ext uri="{FF2B5EF4-FFF2-40B4-BE49-F238E27FC236}">
                <a16:creationId xmlns:a16="http://schemas.microsoft.com/office/drawing/2014/main" id="{6A4C3A3C-AB4C-F0F3-BBF7-2F498955ED98}"/>
              </a:ext>
            </a:extLst>
          </p:cNvPr>
          <p:cNvSpPr txBox="1"/>
          <p:nvPr/>
        </p:nvSpPr>
        <p:spPr>
          <a:xfrm>
            <a:off x="1252727" y="5301099"/>
            <a:ext cx="2622495" cy="369332"/>
          </a:xfrm>
          <a:prstGeom prst="rect">
            <a:avLst/>
          </a:prstGeom>
          <a:noFill/>
        </p:spPr>
        <p:txBody>
          <a:bodyPr wrap="square">
            <a:spAutoFit/>
          </a:bodyPr>
          <a:lstStyle/>
          <a:p>
            <a:pPr algn="ctr"/>
            <a:r>
              <a:rPr lang="da-DK" dirty="0"/>
              <a:t>Genopstiller</a:t>
            </a:r>
          </a:p>
        </p:txBody>
      </p:sp>
      <p:pic>
        <p:nvPicPr>
          <p:cNvPr id="9" name="Billede 8">
            <a:extLst>
              <a:ext uri="{FF2B5EF4-FFF2-40B4-BE49-F238E27FC236}">
                <a16:creationId xmlns:a16="http://schemas.microsoft.com/office/drawing/2014/main" id="{FDC33E92-A711-56FB-70B5-D41508A66E56}"/>
              </a:ext>
            </a:extLst>
          </p:cNvPr>
          <p:cNvPicPr>
            <a:picLocks noChangeAspect="1"/>
          </p:cNvPicPr>
          <p:nvPr/>
        </p:nvPicPr>
        <p:blipFill>
          <a:blip r:embed="rId4"/>
          <a:stretch>
            <a:fillRect/>
          </a:stretch>
        </p:blipFill>
        <p:spPr>
          <a:xfrm>
            <a:off x="1819907" y="3327781"/>
            <a:ext cx="1693320" cy="1973318"/>
          </a:xfrm>
          <a:prstGeom prst="rect">
            <a:avLst/>
          </a:prstGeom>
        </p:spPr>
      </p:pic>
      <p:sp>
        <p:nvSpPr>
          <p:cNvPr id="11" name="Tekstfelt 10">
            <a:extLst>
              <a:ext uri="{FF2B5EF4-FFF2-40B4-BE49-F238E27FC236}">
                <a16:creationId xmlns:a16="http://schemas.microsoft.com/office/drawing/2014/main" id="{6A001B94-DD13-80DE-10BF-73D551970522}"/>
              </a:ext>
            </a:extLst>
          </p:cNvPr>
          <p:cNvSpPr txBox="1"/>
          <p:nvPr/>
        </p:nvSpPr>
        <p:spPr>
          <a:xfrm>
            <a:off x="777239" y="2955743"/>
            <a:ext cx="3400919" cy="369332"/>
          </a:xfrm>
          <a:prstGeom prst="rect">
            <a:avLst/>
          </a:prstGeom>
          <a:noFill/>
        </p:spPr>
        <p:txBody>
          <a:bodyPr wrap="square">
            <a:spAutoFit/>
          </a:bodyPr>
          <a:lstStyle/>
          <a:p>
            <a:pPr algn="ctr"/>
            <a:r>
              <a:rPr lang="da-DK" b="1" dirty="0"/>
              <a:t>Michala Toftager Bovien</a:t>
            </a:r>
          </a:p>
        </p:txBody>
      </p:sp>
      <p:pic>
        <p:nvPicPr>
          <p:cNvPr id="12" name="Billede 11">
            <a:extLst>
              <a:ext uri="{FF2B5EF4-FFF2-40B4-BE49-F238E27FC236}">
                <a16:creationId xmlns:a16="http://schemas.microsoft.com/office/drawing/2014/main" id="{56B5C345-F528-7ADC-9F32-A34282C6FBF6}"/>
              </a:ext>
            </a:extLst>
          </p:cNvPr>
          <p:cNvPicPr>
            <a:picLocks noChangeAspect="1"/>
          </p:cNvPicPr>
          <p:nvPr/>
        </p:nvPicPr>
        <p:blipFill>
          <a:blip r:embed="rId5"/>
          <a:stretch>
            <a:fillRect/>
          </a:stretch>
        </p:blipFill>
        <p:spPr>
          <a:xfrm>
            <a:off x="8013842" y="3327780"/>
            <a:ext cx="1717873" cy="1973319"/>
          </a:xfrm>
          <a:prstGeom prst="rect">
            <a:avLst/>
          </a:prstGeom>
        </p:spPr>
      </p:pic>
      <p:sp>
        <p:nvSpPr>
          <p:cNvPr id="14" name="Tekstfelt 13">
            <a:extLst>
              <a:ext uri="{FF2B5EF4-FFF2-40B4-BE49-F238E27FC236}">
                <a16:creationId xmlns:a16="http://schemas.microsoft.com/office/drawing/2014/main" id="{A9B492E9-3710-72D3-CB6B-D8718BC0BDAB}"/>
              </a:ext>
            </a:extLst>
          </p:cNvPr>
          <p:cNvSpPr txBox="1"/>
          <p:nvPr/>
        </p:nvSpPr>
        <p:spPr>
          <a:xfrm>
            <a:off x="6570634" y="2955743"/>
            <a:ext cx="4585046" cy="369332"/>
          </a:xfrm>
          <a:prstGeom prst="rect">
            <a:avLst/>
          </a:prstGeom>
          <a:noFill/>
        </p:spPr>
        <p:txBody>
          <a:bodyPr wrap="square">
            <a:spAutoFit/>
          </a:bodyPr>
          <a:lstStyle/>
          <a:p>
            <a:pPr algn="ctr"/>
            <a:r>
              <a:rPr lang="da-DK" b="1" dirty="0"/>
              <a:t>Nanna Mikkelsen</a:t>
            </a:r>
          </a:p>
        </p:txBody>
      </p:sp>
      <p:sp>
        <p:nvSpPr>
          <p:cNvPr id="16" name="Tekstfelt 15">
            <a:extLst>
              <a:ext uri="{FF2B5EF4-FFF2-40B4-BE49-F238E27FC236}">
                <a16:creationId xmlns:a16="http://schemas.microsoft.com/office/drawing/2014/main" id="{EBF7F547-5385-3FEE-0B1F-62709B1CE167}"/>
              </a:ext>
            </a:extLst>
          </p:cNvPr>
          <p:cNvSpPr txBox="1"/>
          <p:nvPr/>
        </p:nvSpPr>
        <p:spPr>
          <a:xfrm>
            <a:off x="6941566" y="5301099"/>
            <a:ext cx="3830066" cy="369332"/>
          </a:xfrm>
          <a:prstGeom prst="rect">
            <a:avLst/>
          </a:prstGeom>
          <a:noFill/>
        </p:spPr>
        <p:txBody>
          <a:bodyPr wrap="square">
            <a:spAutoFit/>
          </a:bodyPr>
          <a:lstStyle/>
          <a:p>
            <a:pPr algn="ctr"/>
            <a:r>
              <a:rPr lang="da-DK" dirty="0"/>
              <a:t>Genopstiller</a:t>
            </a:r>
          </a:p>
        </p:txBody>
      </p:sp>
      <p:pic>
        <p:nvPicPr>
          <p:cNvPr id="17" name="Billede 16">
            <a:extLst>
              <a:ext uri="{FF2B5EF4-FFF2-40B4-BE49-F238E27FC236}">
                <a16:creationId xmlns:a16="http://schemas.microsoft.com/office/drawing/2014/main" id="{927422B6-39C5-ACDB-DE00-747BAC56FBA4}"/>
              </a:ext>
            </a:extLst>
          </p:cNvPr>
          <p:cNvPicPr>
            <a:picLocks noChangeAspect="1"/>
          </p:cNvPicPr>
          <p:nvPr/>
        </p:nvPicPr>
        <p:blipFill>
          <a:blip r:embed="rId6"/>
          <a:stretch>
            <a:fillRect/>
          </a:stretch>
        </p:blipFill>
        <p:spPr>
          <a:xfrm>
            <a:off x="4585503" y="4167244"/>
            <a:ext cx="2333625" cy="1962150"/>
          </a:xfrm>
          <a:prstGeom prst="rect">
            <a:avLst/>
          </a:prstGeom>
        </p:spPr>
      </p:pic>
    </p:spTree>
    <p:extLst>
      <p:ext uri="{BB962C8B-B14F-4D97-AF65-F5344CB8AC3E}">
        <p14:creationId xmlns:p14="http://schemas.microsoft.com/office/powerpoint/2010/main" val="1544490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3070E-EFCD-14CF-84FC-E29CD114B23B}"/>
              </a:ext>
            </a:extLst>
          </p:cNvPr>
          <p:cNvSpPr>
            <a:spLocks noGrp="1"/>
          </p:cNvSpPr>
          <p:nvPr>
            <p:ph type="title"/>
          </p:nvPr>
        </p:nvSpPr>
        <p:spPr>
          <a:xfrm>
            <a:off x="727218" y="2003581"/>
            <a:ext cx="8143406" cy="1840832"/>
          </a:xfrm>
        </p:spPr>
        <p:txBody>
          <a:bodyPr vert="horz" lIns="91440" tIns="45720" rIns="91440" bIns="45720" rtlCol="0">
            <a:normAutofit fontScale="90000"/>
          </a:bodyPr>
          <a:lstStyle/>
          <a:p>
            <a:pPr algn="ctr"/>
            <a:br>
              <a:rPr lang="en-US" sz="3700" b="1" dirty="0">
                <a:effectLst>
                  <a:outerShdw blurRad="38100" dist="38100" dir="2700000" algn="tl">
                    <a:srgbClr val="000000">
                      <a:alpha val="43137"/>
                    </a:srgbClr>
                  </a:outerShdw>
                </a:effectLst>
                <a:latin typeface="Aptos" panose="020B0004020202020204" pitchFamily="34" charset="0"/>
              </a:rPr>
            </a:br>
            <a:r>
              <a:rPr lang="en-US" sz="6000" b="1" dirty="0" err="1">
                <a:effectLst>
                  <a:outerShdw blurRad="38100" dist="38100" dir="2700000" algn="tl">
                    <a:srgbClr val="000000">
                      <a:alpha val="43137"/>
                    </a:srgbClr>
                  </a:outerShdw>
                </a:effectLst>
                <a:latin typeface="Aptos" panose="020B0004020202020204" pitchFamily="34" charset="0"/>
              </a:rPr>
              <a:t>Valg</a:t>
            </a:r>
            <a:r>
              <a:rPr lang="en-US" sz="6000" b="1" dirty="0">
                <a:effectLst>
                  <a:outerShdw blurRad="38100" dist="38100" dir="2700000" algn="tl">
                    <a:srgbClr val="000000">
                      <a:alpha val="43137"/>
                    </a:srgbClr>
                  </a:outerShdw>
                </a:effectLst>
                <a:latin typeface="Aptos" panose="020B0004020202020204" pitchFamily="34" charset="0"/>
              </a:rPr>
              <a:t> </a:t>
            </a:r>
            <a:r>
              <a:rPr lang="en-US" sz="6000" b="1" dirty="0" err="1">
                <a:effectLst>
                  <a:outerShdw blurRad="38100" dist="38100" dir="2700000" algn="tl">
                    <a:srgbClr val="000000">
                      <a:alpha val="43137"/>
                    </a:srgbClr>
                  </a:outerShdw>
                </a:effectLst>
                <a:latin typeface="Aptos" panose="020B0004020202020204" pitchFamily="34" charset="0"/>
              </a:rPr>
              <a:t>af</a:t>
            </a:r>
            <a:r>
              <a:rPr lang="en-US" sz="6000" b="1" dirty="0">
                <a:effectLst>
                  <a:outerShdw blurRad="38100" dist="38100" dir="2700000" algn="tl">
                    <a:srgbClr val="000000">
                      <a:alpha val="43137"/>
                    </a:srgbClr>
                  </a:outerShdw>
                </a:effectLst>
                <a:latin typeface="Aptos" panose="020B0004020202020204" pitchFamily="34" charset="0"/>
              </a:rPr>
              <a:t> TR, TR-</a:t>
            </a:r>
            <a:r>
              <a:rPr lang="en-US" sz="6000" b="1" dirty="0" err="1">
                <a:effectLst>
                  <a:outerShdw blurRad="38100" dist="38100" dir="2700000" algn="tl">
                    <a:srgbClr val="000000">
                      <a:alpha val="43137"/>
                    </a:srgbClr>
                  </a:outerShdw>
                </a:effectLst>
                <a:latin typeface="Aptos" panose="020B0004020202020204" pitchFamily="34" charset="0"/>
              </a:rPr>
              <a:t>suppleant</a:t>
            </a:r>
            <a:r>
              <a:rPr lang="en-US" sz="6000" b="1" dirty="0">
                <a:effectLst>
                  <a:outerShdw blurRad="38100" dist="38100" dir="2700000" algn="tl">
                    <a:srgbClr val="000000">
                      <a:alpha val="43137"/>
                    </a:srgbClr>
                  </a:outerShdw>
                </a:effectLst>
                <a:latin typeface="Aptos" panose="020B0004020202020204" pitchFamily="34" charset="0"/>
              </a:rPr>
              <a:t> </a:t>
            </a:r>
            <a:br>
              <a:rPr lang="en-US" sz="6000" b="1" dirty="0">
                <a:effectLst>
                  <a:outerShdw blurRad="38100" dist="38100" dir="2700000" algn="tl">
                    <a:srgbClr val="000000">
                      <a:alpha val="43137"/>
                    </a:srgbClr>
                  </a:outerShdw>
                </a:effectLst>
                <a:latin typeface="Aptos" panose="020B0004020202020204" pitchFamily="34" charset="0"/>
              </a:rPr>
            </a:br>
            <a:r>
              <a:rPr lang="en-US" sz="6000" b="1" dirty="0">
                <a:effectLst>
                  <a:outerShdw blurRad="38100" dist="38100" dir="2700000" algn="tl">
                    <a:srgbClr val="000000">
                      <a:alpha val="43137"/>
                    </a:srgbClr>
                  </a:outerShdw>
                </a:effectLst>
                <a:latin typeface="Aptos" panose="020B0004020202020204" pitchFamily="34" charset="0"/>
              </a:rPr>
              <a:t>og AMR </a:t>
            </a:r>
            <a:br>
              <a:rPr lang="en-US" sz="6000" b="1" dirty="0">
                <a:effectLst>
                  <a:outerShdw blurRad="38100" dist="38100" dir="2700000" algn="tl">
                    <a:srgbClr val="000000">
                      <a:alpha val="43137"/>
                    </a:srgbClr>
                  </a:outerShdw>
                </a:effectLst>
                <a:latin typeface="Aptos" panose="020B0004020202020204" pitchFamily="34" charset="0"/>
              </a:rPr>
            </a:br>
            <a:r>
              <a:rPr lang="en-US" sz="6000" b="1" dirty="0">
                <a:latin typeface="Aptos" panose="020B0004020202020204" pitchFamily="34" charset="0"/>
              </a:rPr>
              <a:t>-</a:t>
            </a:r>
            <a:r>
              <a:rPr lang="en-US" sz="6000" b="1" dirty="0">
                <a:effectLst>
                  <a:outerShdw blurRad="38100" dist="38100" dir="2700000" algn="tl">
                    <a:srgbClr val="000000">
                      <a:alpha val="43137"/>
                    </a:srgbClr>
                  </a:outerShdw>
                </a:effectLst>
                <a:latin typeface="Aptos" panose="020B0004020202020204" pitchFamily="34" charset="0"/>
              </a:rPr>
              <a:t> </a:t>
            </a:r>
            <a:r>
              <a:rPr lang="en-US" sz="3600" b="1" dirty="0">
                <a:latin typeface="Aptos" panose="020B0004020202020204" pitchFamily="34" charset="0"/>
              </a:rPr>
              <a:t>Husk registering </a:t>
            </a:r>
            <a:r>
              <a:rPr lang="en-US" sz="3600" b="1" dirty="0" err="1">
                <a:latin typeface="Aptos" panose="020B0004020202020204" pitchFamily="34" charset="0"/>
              </a:rPr>
              <a:t>når</a:t>
            </a:r>
            <a:r>
              <a:rPr lang="en-US" sz="3600" b="1" dirty="0">
                <a:latin typeface="Aptos" panose="020B0004020202020204" pitchFamily="34" charset="0"/>
              </a:rPr>
              <a:t> </a:t>
            </a:r>
            <a:r>
              <a:rPr lang="en-US" sz="3600" b="1" dirty="0" err="1">
                <a:latin typeface="Aptos" panose="020B0004020202020204" pitchFamily="34" charset="0"/>
              </a:rPr>
              <a:t>valget</a:t>
            </a:r>
            <a:r>
              <a:rPr lang="en-US" sz="3600" b="1" dirty="0">
                <a:latin typeface="Aptos" panose="020B0004020202020204" pitchFamily="34" charset="0"/>
              </a:rPr>
              <a:t> er </a:t>
            </a:r>
            <a:r>
              <a:rPr lang="en-US" sz="3600" b="1" dirty="0" err="1">
                <a:latin typeface="Aptos" panose="020B0004020202020204" pitchFamily="34" charset="0"/>
              </a:rPr>
              <a:t>overstået</a:t>
            </a:r>
            <a:br>
              <a:rPr lang="en-US" sz="3600" b="1" dirty="0">
                <a:latin typeface="Aptos" panose="020B0004020202020204" pitchFamily="34" charset="0"/>
              </a:rPr>
            </a:br>
            <a:br>
              <a:rPr lang="en-US" sz="3600" b="1" dirty="0">
                <a:latin typeface="Aptos" panose="020B0004020202020204" pitchFamily="34" charset="0"/>
              </a:rPr>
            </a:br>
            <a:r>
              <a:rPr lang="en-US" sz="2700" b="1" dirty="0">
                <a:latin typeface="Aptos" panose="020B0004020202020204" pitchFamily="34" charset="0"/>
                <a:hlinkClick r:id="rId3"/>
              </a:rPr>
              <a:t>https://www.foa.dk/raad-regler/tillidsvalgt/registrering-af-tillidshverv</a:t>
            </a:r>
            <a:r>
              <a:rPr lang="en-US" sz="2700" b="1" dirty="0">
                <a:latin typeface="Aptos" panose="020B0004020202020204" pitchFamily="34" charset="0"/>
              </a:rPr>
              <a:t> </a:t>
            </a:r>
            <a:br>
              <a:rPr lang="en-US" sz="6000" b="1" dirty="0">
                <a:latin typeface="Aptos" panose="020B0004020202020204" pitchFamily="34" charset="0"/>
              </a:rPr>
            </a:br>
            <a:br>
              <a:rPr lang="en-US" sz="6000" b="1" dirty="0">
                <a:latin typeface="Aptos" panose="020B0004020202020204" pitchFamily="34" charset="0"/>
              </a:rPr>
            </a:br>
            <a:br>
              <a:rPr lang="en-US" sz="6000" b="1" dirty="0">
                <a:effectLst>
                  <a:outerShdw blurRad="38100" dist="38100" dir="2700000" algn="tl">
                    <a:srgbClr val="000000">
                      <a:alpha val="43137"/>
                    </a:srgbClr>
                  </a:outerShdw>
                </a:effectLst>
                <a:latin typeface="Aptos" panose="020B0004020202020204" pitchFamily="34" charset="0"/>
              </a:rPr>
            </a:br>
            <a:endParaRPr lang="en-US" sz="6000" b="1" dirty="0">
              <a:effectLst>
                <a:outerShdw blurRad="38100" dist="38100" dir="2700000" algn="tl">
                  <a:srgbClr val="000000">
                    <a:alpha val="43137"/>
                  </a:srgbClr>
                </a:outerShdw>
              </a:effectLst>
              <a:latin typeface="Aptos" panose="020B0004020202020204" pitchFamily="34" charset="0"/>
            </a:endParaRPr>
          </a:p>
        </p:txBody>
      </p:sp>
      <p:pic>
        <p:nvPicPr>
          <p:cNvPr id="10" name="Pladsholder til indhold 9">
            <a:extLst>
              <a:ext uri="{FF2B5EF4-FFF2-40B4-BE49-F238E27FC236}">
                <a16:creationId xmlns:a16="http://schemas.microsoft.com/office/drawing/2014/main" id="{037ECD7C-CB77-4350-D904-1ABD9B7F1831}"/>
              </a:ext>
            </a:extLst>
          </p:cNvPr>
          <p:cNvPicPr>
            <a:picLocks noGrp="1" noChangeAspect="1"/>
          </p:cNvPicPr>
          <p:nvPr>
            <p:ph idx="1"/>
          </p:nvPr>
        </p:nvPicPr>
        <p:blipFill>
          <a:blip r:embed="rId4"/>
          <a:stretch>
            <a:fillRect/>
          </a:stretch>
        </p:blipFill>
        <p:spPr>
          <a:xfrm>
            <a:off x="3815226" y="5127167"/>
            <a:ext cx="683054" cy="631825"/>
          </a:xfrm>
        </p:spPr>
      </p:pic>
      <p:pic>
        <p:nvPicPr>
          <p:cNvPr id="3" name="Billede 2">
            <a:extLst>
              <a:ext uri="{FF2B5EF4-FFF2-40B4-BE49-F238E27FC236}">
                <a16:creationId xmlns:a16="http://schemas.microsoft.com/office/drawing/2014/main" id="{0B16FE87-33EC-D9A0-3459-8B747939D98B}"/>
              </a:ext>
            </a:extLst>
          </p:cNvPr>
          <p:cNvPicPr>
            <a:picLocks noChangeAspect="1"/>
          </p:cNvPicPr>
          <p:nvPr/>
        </p:nvPicPr>
        <p:blipFill>
          <a:blip r:embed="rId5"/>
          <a:stretch>
            <a:fillRect/>
          </a:stretch>
        </p:blipFill>
        <p:spPr>
          <a:xfrm>
            <a:off x="9372058" y="168168"/>
            <a:ext cx="2207387" cy="2207387"/>
          </a:xfrm>
          <a:prstGeom prst="rect">
            <a:avLst/>
          </a:prstGeom>
        </p:spPr>
      </p:pic>
      <p:pic>
        <p:nvPicPr>
          <p:cNvPr id="6" name="Billede 5">
            <a:extLst>
              <a:ext uri="{FF2B5EF4-FFF2-40B4-BE49-F238E27FC236}">
                <a16:creationId xmlns:a16="http://schemas.microsoft.com/office/drawing/2014/main" id="{A4FE68E4-840B-8C26-4463-27820E0D018D}"/>
              </a:ext>
            </a:extLst>
          </p:cNvPr>
          <p:cNvPicPr>
            <a:picLocks noChangeAspect="1"/>
          </p:cNvPicPr>
          <p:nvPr/>
        </p:nvPicPr>
        <p:blipFill>
          <a:blip r:embed="rId6"/>
          <a:stretch>
            <a:fillRect/>
          </a:stretch>
        </p:blipFill>
        <p:spPr>
          <a:xfrm>
            <a:off x="1423448" y="4854420"/>
            <a:ext cx="1714668" cy="1447243"/>
          </a:xfrm>
          <a:prstGeom prst="rect">
            <a:avLst/>
          </a:prstGeom>
        </p:spPr>
      </p:pic>
      <p:pic>
        <p:nvPicPr>
          <p:cNvPr id="8" name="Billede 7">
            <a:extLst>
              <a:ext uri="{FF2B5EF4-FFF2-40B4-BE49-F238E27FC236}">
                <a16:creationId xmlns:a16="http://schemas.microsoft.com/office/drawing/2014/main" id="{479F21DF-2867-9470-1888-0235A095CBFF}"/>
              </a:ext>
            </a:extLst>
          </p:cNvPr>
          <p:cNvPicPr>
            <a:picLocks noChangeAspect="1"/>
          </p:cNvPicPr>
          <p:nvPr/>
        </p:nvPicPr>
        <p:blipFill>
          <a:blip r:embed="rId7"/>
          <a:stretch>
            <a:fillRect/>
          </a:stretch>
        </p:blipFill>
        <p:spPr>
          <a:xfrm>
            <a:off x="5222449" y="4854420"/>
            <a:ext cx="1605000" cy="1408361"/>
          </a:xfrm>
          <a:prstGeom prst="rect">
            <a:avLst/>
          </a:prstGeom>
        </p:spPr>
      </p:pic>
      <p:sp>
        <p:nvSpPr>
          <p:cNvPr id="5" name="Tekstfelt 4">
            <a:extLst>
              <a:ext uri="{FF2B5EF4-FFF2-40B4-BE49-F238E27FC236}">
                <a16:creationId xmlns:a16="http://schemas.microsoft.com/office/drawing/2014/main" id="{03B7E34F-6A18-87DF-63EA-BFB617226133}"/>
              </a:ext>
            </a:extLst>
          </p:cNvPr>
          <p:cNvSpPr txBox="1"/>
          <p:nvPr/>
        </p:nvSpPr>
        <p:spPr>
          <a:xfrm>
            <a:off x="3724408" y="4704670"/>
            <a:ext cx="1186642" cy="369332"/>
          </a:xfrm>
          <a:prstGeom prst="rect">
            <a:avLst/>
          </a:prstGeom>
          <a:noFill/>
        </p:spPr>
        <p:txBody>
          <a:bodyPr wrap="square" rtlCol="0">
            <a:spAutoFit/>
          </a:bodyPr>
          <a:lstStyle/>
          <a:p>
            <a:r>
              <a:rPr lang="en-US" sz="1800" b="1" dirty="0">
                <a:latin typeface="Aptos" panose="020B0004020202020204" pitchFamily="34" charset="0"/>
              </a:rPr>
              <a:t>Eller</a:t>
            </a:r>
            <a:endParaRPr lang="da-DK" dirty="0"/>
          </a:p>
        </p:txBody>
      </p:sp>
    </p:spTree>
    <p:extLst>
      <p:ext uri="{BB962C8B-B14F-4D97-AF65-F5344CB8AC3E}">
        <p14:creationId xmlns:p14="http://schemas.microsoft.com/office/powerpoint/2010/main" val="3151329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3E4B3DAE-6ACC-3F31-91F4-B702B2EC5948}"/>
              </a:ext>
            </a:extLst>
          </p:cNvPr>
          <p:cNvSpPr>
            <a:spLocks noGrp="1"/>
          </p:cNvSpPr>
          <p:nvPr>
            <p:ph idx="1"/>
          </p:nvPr>
        </p:nvSpPr>
        <p:spPr>
          <a:xfrm>
            <a:off x="1447800" y="380999"/>
            <a:ext cx="7715865" cy="2539181"/>
          </a:xfrm>
        </p:spPr>
        <p:txBody>
          <a:bodyPr>
            <a:noAutofit/>
          </a:bodyPr>
          <a:lstStyle/>
          <a:p>
            <a:pPr marL="0" indent="0">
              <a:buNone/>
            </a:pPr>
            <a:r>
              <a:rPr lang="da-DK" sz="6000" b="1" dirty="0">
                <a:effectLst>
                  <a:outerShdw blurRad="38100" dist="38100" dir="2700000" algn="tl">
                    <a:srgbClr val="000000">
                      <a:alpha val="43137"/>
                    </a:srgbClr>
                  </a:outerShdw>
                </a:effectLst>
              </a:rPr>
              <a:t>Tjek-ind-guide – </a:t>
            </a:r>
          </a:p>
          <a:p>
            <a:pPr marL="0" indent="0" algn="r">
              <a:buNone/>
            </a:pPr>
            <a:r>
              <a:rPr lang="da-DK" sz="6000" b="1" dirty="0">
                <a:effectLst>
                  <a:outerShdw blurRad="38100" dist="38100" dir="2700000" algn="tl">
                    <a:srgbClr val="000000">
                      <a:alpha val="43137"/>
                    </a:srgbClr>
                  </a:outerShdw>
                </a:effectLst>
              </a:rPr>
              <a:t>trin for- trin</a:t>
            </a:r>
          </a:p>
        </p:txBody>
      </p:sp>
      <p:sp>
        <p:nvSpPr>
          <p:cNvPr id="2" name="Pladsholder til sidefod 1">
            <a:extLst>
              <a:ext uri="{FF2B5EF4-FFF2-40B4-BE49-F238E27FC236}">
                <a16:creationId xmlns:a16="http://schemas.microsoft.com/office/drawing/2014/main" id="{B6AF495E-C018-D9DC-8173-D504E1172E59}"/>
              </a:ext>
            </a:extLst>
          </p:cNvPr>
          <p:cNvSpPr>
            <a:spLocks noGrp="1"/>
          </p:cNvSpPr>
          <p:nvPr>
            <p:ph type="ftr" sz="quarter" idx="11"/>
          </p:nvPr>
        </p:nvSpPr>
        <p:spPr>
          <a:xfrm>
            <a:off x="2719970" y="6203296"/>
            <a:ext cx="4461006" cy="46784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FOA-WIFI: Farfartil4</a:t>
            </a:r>
          </a:p>
        </p:txBody>
      </p:sp>
      <p:pic>
        <p:nvPicPr>
          <p:cNvPr id="4" name="Billede 3">
            <a:extLst>
              <a:ext uri="{FF2B5EF4-FFF2-40B4-BE49-F238E27FC236}">
                <a16:creationId xmlns:a16="http://schemas.microsoft.com/office/drawing/2014/main" id="{A6876295-D97C-EB8C-30ED-F4198AB8829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10493829" y="88425"/>
            <a:ext cx="1495807" cy="149340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Billede 4">
            <a:extLst>
              <a:ext uri="{FF2B5EF4-FFF2-40B4-BE49-F238E27FC236}">
                <a16:creationId xmlns:a16="http://schemas.microsoft.com/office/drawing/2014/main" id="{ED5613AF-3DB8-8A73-2811-2A74F2528275}"/>
              </a:ext>
            </a:extLst>
          </p:cNvPr>
          <p:cNvPicPr>
            <a:picLocks noChangeAspect="1"/>
          </p:cNvPicPr>
          <p:nvPr/>
        </p:nvPicPr>
        <p:blipFill>
          <a:blip r:embed="rId4"/>
          <a:stretch>
            <a:fillRect/>
          </a:stretch>
        </p:blipFill>
        <p:spPr>
          <a:xfrm>
            <a:off x="2281084" y="2536723"/>
            <a:ext cx="7043057" cy="3217074"/>
          </a:xfrm>
          <a:prstGeom prst="rect">
            <a:avLst/>
          </a:prstGeom>
        </p:spPr>
      </p:pic>
    </p:spTree>
    <p:extLst>
      <p:ext uri="{BB962C8B-B14F-4D97-AF65-F5344CB8AC3E}">
        <p14:creationId xmlns:p14="http://schemas.microsoft.com/office/powerpoint/2010/main" val="3336198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E5241A6D-3492-D1BF-4088-8B4591307FA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9714288" y="365125"/>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8" name="Tekstfelt 7">
            <a:extLst>
              <a:ext uri="{FF2B5EF4-FFF2-40B4-BE49-F238E27FC236}">
                <a16:creationId xmlns:a16="http://schemas.microsoft.com/office/drawing/2014/main" id="{88C67AAF-AFA5-B30D-EB2C-997D5BC6045F}"/>
              </a:ext>
            </a:extLst>
          </p:cNvPr>
          <p:cNvSpPr txBox="1"/>
          <p:nvPr/>
        </p:nvSpPr>
        <p:spPr>
          <a:xfrm>
            <a:off x="1477926" y="1650326"/>
            <a:ext cx="8236362" cy="1200329"/>
          </a:xfrm>
          <a:prstGeom prst="rect">
            <a:avLst/>
          </a:prstGeom>
          <a:noFill/>
        </p:spPr>
        <p:txBody>
          <a:bodyPr wrap="square">
            <a:spAutoFit/>
          </a:bodyPr>
          <a:lstStyle/>
          <a:p>
            <a:pPr algn="ctr"/>
            <a:r>
              <a:rPr lang="da-DK" dirty="0">
                <a:latin typeface="Aptos Display (Overskrifter)"/>
              </a:rPr>
              <a:t>Husk at få styr på ferien inden året er omme. </a:t>
            </a:r>
          </a:p>
          <a:p>
            <a:pPr algn="ctr"/>
            <a:r>
              <a:rPr lang="da-DK" dirty="0">
                <a:latin typeface="Aptos Display (Overskrifter)"/>
              </a:rPr>
              <a:t>Al ferie ud over 5. og 6. ferieuge skal være afholdt senest d. 31.12 ellers bortfalder det. </a:t>
            </a:r>
          </a:p>
          <a:p>
            <a:pPr algn="ctr"/>
            <a:endParaRPr lang="da-DK" dirty="0">
              <a:latin typeface="Aptos Display (Overskrifter)"/>
            </a:endParaRPr>
          </a:p>
          <a:p>
            <a:pPr algn="ctr"/>
            <a:r>
              <a:rPr lang="da-DK" dirty="0">
                <a:latin typeface="Aptos Display (Overskrifter)"/>
              </a:rPr>
              <a:t>5. Ferieuge kan overføres efter aftale med ledelsen.  </a:t>
            </a:r>
          </a:p>
        </p:txBody>
      </p:sp>
      <p:sp>
        <p:nvSpPr>
          <p:cNvPr id="3" name="Titel 1">
            <a:extLst>
              <a:ext uri="{FF2B5EF4-FFF2-40B4-BE49-F238E27FC236}">
                <a16:creationId xmlns:a16="http://schemas.microsoft.com/office/drawing/2014/main" id="{F0BF6571-CA09-84B2-121C-A153A2832177}"/>
              </a:ext>
            </a:extLst>
          </p:cNvPr>
          <p:cNvSpPr txBox="1">
            <a:spLocks/>
          </p:cNvSpPr>
          <p:nvPr/>
        </p:nvSpPr>
        <p:spPr>
          <a:xfrm>
            <a:off x="838200" y="47485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t>Ferieafholdelse inden 31.12.2024 </a:t>
            </a:r>
          </a:p>
        </p:txBody>
      </p:sp>
      <p:pic>
        <p:nvPicPr>
          <p:cNvPr id="7" name="Billede 6">
            <a:extLst>
              <a:ext uri="{FF2B5EF4-FFF2-40B4-BE49-F238E27FC236}">
                <a16:creationId xmlns:a16="http://schemas.microsoft.com/office/drawing/2014/main" id="{DF276883-5A26-9140-31FC-C2A5FC90D78D}"/>
              </a:ext>
            </a:extLst>
          </p:cNvPr>
          <p:cNvPicPr>
            <a:picLocks noChangeAspect="1"/>
          </p:cNvPicPr>
          <p:nvPr/>
        </p:nvPicPr>
        <p:blipFill>
          <a:blip r:embed="rId4"/>
          <a:stretch>
            <a:fillRect/>
          </a:stretch>
        </p:blipFill>
        <p:spPr>
          <a:xfrm>
            <a:off x="1383603" y="3071897"/>
            <a:ext cx="8408984" cy="3532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7341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2288168-49E5-0294-F612-2361CA621EE7}"/>
              </a:ext>
            </a:extLst>
          </p:cNvPr>
          <p:cNvSpPr>
            <a:spLocks noGrp="1"/>
          </p:cNvSpPr>
          <p:nvPr>
            <p:ph type="title"/>
          </p:nvPr>
        </p:nvSpPr>
        <p:spPr>
          <a:xfrm>
            <a:off x="6738267" y="1446027"/>
            <a:ext cx="4333814" cy="2471251"/>
          </a:xfrm>
        </p:spPr>
        <p:txBody>
          <a:bodyPr vert="horz" lIns="91440" tIns="45720" rIns="91440" bIns="45720" rtlCol="0" anchor="b">
            <a:normAutofit fontScale="90000"/>
          </a:bodyPr>
          <a:lstStyle/>
          <a:p>
            <a:r>
              <a:rPr lang="en-US" sz="4900" b="1" kern="1200" dirty="0">
                <a:solidFill>
                  <a:schemeClr val="tx2"/>
                </a:solidFill>
                <a:effectLst>
                  <a:outerShdw blurRad="38100" dist="38100" dir="2700000" algn="tl">
                    <a:srgbClr val="000000">
                      <a:alpha val="43137"/>
                    </a:srgbClr>
                  </a:outerShdw>
                </a:effectLst>
                <a:latin typeface="+mj-lt"/>
                <a:ea typeface="+mj-ea"/>
                <a:cs typeface="+mj-cs"/>
              </a:rPr>
              <a:t>TRIO-MØDE I UGE 45</a:t>
            </a:r>
            <a:br>
              <a:rPr lang="en-US" sz="2300" b="1" kern="1200" dirty="0">
                <a:solidFill>
                  <a:schemeClr val="tx2"/>
                </a:solidFill>
                <a:latin typeface="+mj-lt"/>
                <a:ea typeface="+mj-ea"/>
                <a:cs typeface="+mj-cs"/>
              </a:rPr>
            </a:br>
            <a:br>
              <a:rPr lang="en-US" sz="2300" b="1" kern="1200" dirty="0">
                <a:solidFill>
                  <a:schemeClr val="tx2"/>
                </a:solidFill>
                <a:latin typeface="+mj-lt"/>
                <a:ea typeface="+mj-ea"/>
                <a:cs typeface="+mj-cs"/>
              </a:rPr>
            </a:br>
            <a:r>
              <a:rPr lang="en-US" sz="2300" b="1" kern="1200" dirty="0">
                <a:solidFill>
                  <a:schemeClr val="tx2"/>
                </a:solidFill>
                <a:latin typeface="+mj-lt"/>
                <a:ea typeface="+mj-ea"/>
                <a:cs typeface="+mj-cs"/>
              </a:rPr>
              <a:t>Tema:</a:t>
            </a:r>
            <a:br>
              <a:rPr lang="en-US" sz="2300" b="1" kern="1200" dirty="0">
                <a:solidFill>
                  <a:schemeClr val="tx2"/>
                </a:solidFill>
                <a:latin typeface="+mj-lt"/>
                <a:ea typeface="+mj-ea"/>
                <a:cs typeface="+mj-cs"/>
              </a:rPr>
            </a:br>
            <a:r>
              <a:rPr lang="en-US" sz="2300" b="1" kern="1200" dirty="0">
                <a:effectLst>
                  <a:outerShdw blurRad="38100" dist="38100" dir="2700000" algn="tl">
                    <a:srgbClr val="000000">
                      <a:alpha val="43137"/>
                    </a:srgbClr>
                  </a:outerShdw>
                </a:effectLst>
                <a:latin typeface="+mj-lt"/>
                <a:ea typeface="+mj-ea"/>
                <a:cs typeface="+mj-cs"/>
              </a:rPr>
              <a:t>INDFLYDELSE FREMMER TRIVSEL</a:t>
            </a:r>
            <a:br>
              <a:rPr lang="en-US" sz="2300" b="1" kern="1200" dirty="0">
                <a:solidFill>
                  <a:schemeClr val="tx2"/>
                </a:solidFill>
                <a:latin typeface="+mj-lt"/>
                <a:ea typeface="+mj-ea"/>
                <a:cs typeface="+mj-cs"/>
              </a:rPr>
            </a:br>
            <a:br>
              <a:rPr lang="en-US" sz="2300" b="1" kern="1200" dirty="0">
                <a:solidFill>
                  <a:schemeClr val="tx2"/>
                </a:solidFill>
                <a:latin typeface="+mj-lt"/>
                <a:ea typeface="+mj-ea"/>
                <a:cs typeface="+mj-cs"/>
              </a:rPr>
            </a:br>
            <a:r>
              <a:rPr lang="en-US" sz="2300" b="1" kern="1200" dirty="0" err="1">
                <a:solidFill>
                  <a:schemeClr val="tx2"/>
                </a:solidFill>
                <a:latin typeface="+mj-lt"/>
                <a:ea typeface="+mj-ea"/>
                <a:cs typeface="+mj-cs"/>
              </a:rPr>
              <a:t>Oplægsholder</a:t>
            </a:r>
            <a:r>
              <a:rPr lang="en-US" sz="2300" b="1" kern="1200" dirty="0">
                <a:solidFill>
                  <a:schemeClr val="tx2"/>
                </a:solidFill>
                <a:latin typeface="+mj-lt"/>
                <a:ea typeface="+mj-ea"/>
                <a:cs typeface="+mj-cs"/>
              </a:rPr>
              <a:t> </a:t>
            </a:r>
            <a:br>
              <a:rPr lang="en-US" sz="2300" b="1" kern="1200" dirty="0">
                <a:solidFill>
                  <a:schemeClr val="tx2"/>
                </a:solidFill>
                <a:latin typeface="+mj-lt"/>
                <a:ea typeface="+mj-ea"/>
                <a:cs typeface="+mj-cs"/>
              </a:rPr>
            </a:br>
            <a:r>
              <a:rPr lang="en-US" sz="2300" b="1" kern="1200" dirty="0">
                <a:solidFill>
                  <a:schemeClr val="tx2"/>
                </a:solidFill>
                <a:latin typeface="+mj-lt"/>
                <a:ea typeface="+mj-ea"/>
                <a:cs typeface="+mj-cs"/>
              </a:rPr>
              <a:t>Bo Vestergaard</a:t>
            </a:r>
          </a:p>
        </p:txBody>
      </p:sp>
      <p:pic>
        <p:nvPicPr>
          <p:cNvPr id="5" name="Billede 4">
            <a:extLst>
              <a:ext uri="{FF2B5EF4-FFF2-40B4-BE49-F238E27FC236}">
                <a16:creationId xmlns:a16="http://schemas.microsoft.com/office/drawing/2014/main" id="{550AC132-2B6A-1E63-67D5-FAD830369807}"/>
              </a:ext>
            </a:extLst>
          </p:cNvPr>
          <p:cNvPicPr>
            <a:picLocks noChangeAspect="1"/>
          </p:cNvPicPr>
          <p:nvPr/>
        </p:nvPicPr>
        <p:blipFill>
          <a:blip r:embed="rId3">
            <a:alphaModFix/>
          </a:blip>
          <a:srcRect l="8255" r="12208" b="2"/>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Pladsholder til indhold 3">
            <a:extLst>
              <a:ext uri="{FF2B5EF4-FFF2-40B4-BE49-F238E27FC236}">
                <a16:creationId xmlns:a16="http://schemas.microsoft.com/office/drawing/2014/main" id="{3AB8AED8-FC4F-F06A-7146-331312755825}"/>
              </a:ext>
            </a:extLst>
          </p:cNvPr>
          <p:cNvPicPr>
            <a:picLocks noGrp="1" noChangeAspect="1"/>
          </p:cNvPicPr>
          <p:nvPr>
            <p:ph idx="1"/>
          </p:nvPr>
        </p:nvPicPr>
        <p:blipFill rotWithShape="1">
          <a:blip r:embed="rId4">
            <a:alphaModFix/>
            <a:extLst>
              <a:ext uri="{28A0092B-C50C-407E-A947-70E740481C1C}">
                <a14:useLocalDpi xmlns:a14="http://schemas.microsoft.com/office/drawing/2010/main" val="0"/>
              </a:ext>
            </a:extLst>
          </a:blip>
          <a:srcRect t="6036" r="-5" b="8213"/>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26" name="Group 25">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27" name="Freeform: Shape 26">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 name="Freeform: Shape 29">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Billede 2">
            <a:extLst>
              <a:ext uri="{FF2B5EF4-FFF2-40B4-BE49-F238E27FC236}">
                <a16:creationId xmlns:a16="http://schemas.microsoft.com/office/drawing/2014/main" id="{7AA33EDC-B09B-BC66-709D-427309543633}"/>
              </a:ext>
            </a:extLst>
          </p:cNvPr>
          <p:cNvPicPr>
            <a:picLocks noChangeAspect="1"/>
          </p:cNvPicPr>
          <p:nvPr/>
        </p:nvPicPr>
        <p:blipFill>
          <a:blip r:embed="rId5">
            <a:alphaModFix/>
          </a:blip>
          <a:srcRect r="1" b="34010"/>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32"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33" name="Freeform: Shape 32">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35" name="Freeform: Shape 34">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38" name="Freeform: Shape 37">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0" name="Freeform: Shape 39">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kstfelt 6">
            <a:extLst>
              <a:ext uri="{FF2B5EF4-FFF2-40B4-BE49-F238E27FC236}">
                <a16:creationId xmlns:a16="http://schemas.microsoft.com/office/drawing/2014/main" id="{51C5C5A6-87C8-4228-5716-0EAECB5D9231}"/>
              </a:ext>
            </a:extLst>
          </p:cNvPr>
          <p:cNvSpPr txBox="1"/>
          <p:nvPr/>
        </p:nvSpPr>
        <p:spPr>
          <a:xfrm>
            <a:off x="6734684" y="4622267"/>
            <a:ext cx="4333468" cy="1454051"/>
          </a:xfrm>
          <a:prstGeom prst="rect">
            <a:avLst/>
          </a:prstGeom>
        </p:spPr>
        <p:txBody>
          <a:bodyPr vert="horz" lIns="91440" tIns="45720" rIns="91440" bIns="45720" rtlCol="0" anchor="ctr">
            <a:normAutofit/>
          </a:bodyPr>
          <a:lstStyle/>
          <a:p>
            <a:pPr>
              <a:lnSpc>
                <a:spcPct val="90000"/>
              </a:lnSpc>
              <a:spcAft>
                <a:spcPts val="600"/>
              </a:spcAft>
            </a:pPr>
            <a:r>
              <a:rPr lang="en-US" b="1" dirty="0" err="1">
                <a:solidFill>
                  <a:schemeClr val="tx2"/>
                </a:solidFill>
              </a:rPr>
              <a:t>Amager</a:t>
            </a:r>
            <a:r>
              <a:rPr lang="en-US" b="1" dirty="0">
                <a:solidFill>
                  <a:schemeClr val="tx2"/>
                </a:solidFill>
              </a:rPr>
              <a:t> </a:t>
            </a:r>
            <a:r>
              <a:rPr lang="en-US" b="1" dirty="0" err="1">
                <a:solidFill>
                  <a:schemeClr val="tx2"/>
                </a:solidFill>
              </a:rPr>
              <a:t>Selskabslokaler</a:t>
            </a:r>
            <a:r>
              <a:rPr lang="en-US" b="1" dirty="0">
                <a:solidFill>
                  <a:schemeClr val="tx2"/>
                </a:solidFill>
              </a:rPr>
              <a:t>, </a:t>
            </a:r>
          </a:p>
          <a:p>
            <a:pPr>
              <a:lnSpc>
                <a:spcPct val="90000"/>
              </a:lnSpc>
              <a:spcAft>
                <a:spcPts val="600"/>
              </a:spcAft>
            </a:pPr>
            <a:r>
              <a:rPr lang="en-US" b="1" dirty="0" err="1">
                <a:solidFill>
                  <a:schemeClr val="tx2"/>
                </a:solidFill>
              </a:rPr>
              <a:t>Markmandsgade</a:t>
            </a:r>
            <a:r>
              <a:rPr lang="en-US" b="1" dirty="0">
                <a:solidFill>
                  <a:schemeClr val="tx2"/>
                </a:solidFill>
              </a:rPr>
              <a:t> 9-11, </a:t>
            </a:r>
            <a:r>
              <a:rPr lang="en-US" b="1" dirty="0" err="1">
                <a:solidFill>
                  <a:schemeClr val="tx2"/>
                </a:solidFill>
              </a:rPr>
              <a:t>København</a:t>
            </a:r>
            <a:r>
              <a:rPr lang="en-US" b="1" dirty="0">
                <a:solidFill>
                  <a:schemeClr val="tx2"/>
                </a:solidFill>
              </a:rPr>
              <a:t> S</a:t>
            </a:r>
          </a:p>
        </p:txBody>
      </p:sp>
    </p:spTree>
    <p:extLst>
      <p:ext uri="{BB962C8B-B14F-4D97-AF65-F5344CB8AC3E}">
        <p14:creationId xmlns:p14="http://schemas.microsoft.com/office/powerpoint/2010/main" val="1950488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DBF2F9D-983F-4E90-827D-5A23216DE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470270CA-1971-C1FB-33CD-6BCC736A8E34}"/>
              </a:ext>
            </a:extLst>
          </p:cNvPr>
          <p:cNvSpPr>
            <a:spLocks noGrp="1"/>
          </p:cNvSpPr>
          <p:nvPr>
            <p:ph type="title"/>
          </p:nvPr>
        </p:nvSpPr>
        <p:spPr>
          <a:xfrm>
            <a:off x="5846618" y="381934"/>
            <a:ext cx="5366040" cy="3658437"/>
          </a:xfrm>
        </p:spPr>
        <p:txBody>
          <a:bodyPr anchor="b">
            <a:normAutofit/>
          </a:bodyPr>
          <a:lstStyle/>
          <a:p>
            <a:r>
              <a:rPr lang="da-DK" sz="5200" b="1" dirty="0">
                <a:effectLst>
                  <a:outerShdw blurRad="38100" dist="38100" dir="2700000" algn="tl">
                    <a:srgbClr val="000000">
                      <a:alpha val="43137"/>
                    </a:srgbClr>
                  </a:outerShdw>
                </a:effectLst>
              </a:rPr>
              <a:t>LFS årskalender 2025 kan afhentes på trykkeriet </a:t>
            </a:r>
          </a:p>
        </p:txBody>
      </p:sp>
      <p:pic>
        <p:nvPicPr>
          <p:cNvPr id="5" name="Billede 4">
            <a:extLst>
              <a:ext uri="{FF2B5EF4-FFF2-40B4-BE49-F238E27FC236}">
                <a16:creationId xmlns:a16="http://schemas.microsoft.com/office/drawing/2014/main" id="{4474A918-F95C-B24C-ECD6-54DC1EA40AD7}"/>
              </a:ext>
            </a:extLst>
          </p:cNvPr>
          <p:cNvPicPr>
            <a:picLocks noChangeAspect="1"/>
          </p:cNvPicPr>
          <p:nvPr/>
        </p:nvPicPr>
        <p:blipFill>
          <a:blip r:embed="rId2"/>
          <a:srcRect l="9186" r="9191" b="4"/>
          <a:stretch/>
        </p:blipFill>
        <p:spPr>
          <a:xfrm>
            <a:off x="6" y="259341"/>
            <a:ext cx="1900721" cy="2467434"/>
          </a:xfrm>
          <a:custGeom>
            <a:avLst/>
            <a:gdLst/>
            <a:ahLst/>
            <a:cxnLst/>
            <a:rect l="l" t="t" r="r" b="b"/>
            <a:pathLst>
              <a:path w="1900721" h="2467434">
                <a:moveTo>
                  <a:pt x="667004" y="0"/>
                </a:moveTo>
                <a:cubicBezTo>
                  <a:pt x="1348368" y="0"/>
                  <a:pt x="1900721" y="552354"/>
                  <a:pt x="1900721" y="1233717"/>
                </a:cubicBezTo>
                <a:cubicBezTo>
                  <a:pt x="1900721" y="1915081"/>
                  <a:pt x="1348368" y="2467434"/>
                  <a:pt x="667004" y="2467434"/>
                </a:cubicBezTo>
                <a:cubicBezTo>
                  <a:pt x="454078" y="2467434"/>
                  <a:pt x="253751" y="2413493"/>
                  <a:pt x="78941" y="2318531"/>
                </a:cubicBezTo>
                <a:lnTo>
                  <a:pt x="0" y="2270573"/>
                </a:lnTo>
                <a:lnTo>
                  <a:pt x="0" y="196861"/>
                </a:lnTo>
                <a:lnTo>
                  <a:pt x="78941" y="148903"/>
                </a:lnTo>
                <a:cubicBezTo>
                  <a:pt x="253751" y="53941"/>
                  <a:pt x="454078" y="0"/>
                  <a:pt x="667004" y="0"/>
                </a:cubicBezTo>
                <a:close/>
              </a:path>
            </a:pathLst>
          </a:custGeom>
        </p:spPr>
      </p:pic>
      <p:sp>
        <p:nvSpPr>
          <p:cNvPr id="3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8921" y="36518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pic>
        <p:nvPicPr>
          <p:cNvPr id="4" name="Pladsholder til indhold 3">
            <a:extLst>
              <a:ext uri="{FF2B5EF4-FFF2-40B4-BE49-F238E27FC236}">
                <a16:creationId xmlns:a16="http://schemas.microsoft.com/office/drawing/2014/main" id="{2193F0E3-62F3-5FF0-7BA5-81062188116B}"/>
              </a:ext>
            </a:extLst>
          </p:cNvPr>
          <p:cNvPicPr>
            <a:picLocks noChangeAspect="1"/>
          </p:cNvPicPr>
          <p:nvPr/>
        </p:nvPicPr>
        <p:blipFill>
          <a:blip r:embed="rId3"/>
          <a:srcRect t="4621" r="-1" b="-1"/>
          <a:stretch/>
        </p:blipFill>
        <p:spPr>
          <a:xfrm>
            <a:off x="-3" y="3175552"/>
            <a:ext cx="3860850" cy="3682448"/>
          </a:xfrm>
          <a:custGeom>
            <a:avLst/>
            <a:gdLst/>
            <a:ahLst/>
            <a:cxnLst/>
            <a:rect l="l" t="t" r="r" b="b"/>
            <a:pathLst>
              <a:path w="3860850" h="3682448">
                <a:moveTo>
                  <a:pt x="1501453" y="0"/>
                </a:moveTo>
                <a:cubicBezTo>
                  <a:pt x="2804513" y="0"/>
                  <a:pt x="3860850" y="1056337"/>
                  <a:pt x="3860850" y="2359397"/>
                </a:cubicBezTo>
                <a:cubicBezTo>
                  <a:pt x="3860850" y="2848045"/>
                  <a:pt x="3712303" y="3301997"/>
                  <a:pt x="3457902" y="3678559"/>
                </a:cubicBezTo>
                <a:lnTo>
                  <a:pt x="3454994" y="3682448"/>
                </a:lnTo>
                <a:lnTo>
                  <a:pt x="0" y="3682448"/>
                </a:lnTo>
                <a:lnTo>
                  <a:pt x="0" y="539369"/>
                </a:lnTo>
                <a:lnTo>
                  <a:pt x="657" y="538771"/>
                </a:lnTo>
                <a:cubicBezTo>
                  <a:pt x="408500" y="202190"/>
                  <a:pt x="931365" y="0"/>
                  <a:pt x="1501453" y="0"/>
                </a:cubicBezTo>
                <a:close/>
              </a:path>
            </a:pathLst>
          </a:custGeom>
        </p:spPr>
      </p:pic>
      <p:pic>
        <p:nvPicPr>
          <p:cNvPr id="6" name="Billede 5">
            <a:extLst>
              <a:ext uri="{FF2B5EF4-FFF2-40B4-BE49-F238E27FC236}">
                <a16:creationId xmlns:a16="http://schemas.microsoft.com/office/drawing/2014/main" id="{AAC9807E-B60D-A93C-4835-6F9A2D5A0815}"/>
              </a:ext>
            </a:extLst>
          </p:cNvPr>
          <p:cNvPicPr>
            <a:picLocks noChangeAspect="1"/>
          </p:cNvPicPr>
          <p:nvPr/>
        </p:nvPicPr>
        <p:blipFill>
          <a:blip r:embed="rId4"/>
          <a:srcRect l="165" r="167" b="2"/>
          <a:stretch/>
        </p:blipFill>
        <p:spPr>
          <a:xfrm>
            <a:off x="2356224" y="660794"/>
            <a:ext cx="2968902" cy="2968902"/>
          </a:xfrm>
          <a:custGeom>
            <a:avLst/>
            <a:gdLst/>
            <a:ahLst/>
            <a:cxnLst/>
            <a:rect l="l" t="t" r="r" b="b"/>
            <a:pathLst>
              <a:path w="2257760" h="2257760">
                <a:moveTo>
                  <a:pt x="1128880" y="0"/>
                </a:moveTo>
                <a:cubicBezTo>
                  <a:pt x="1752343" y="0"/>
                  <a:pt x="2257760" y="505417"/>
                  <a:pt x="2257760" y="1128880"/>
                </a:cubicBezTo>
                <a:cubicBezTo>
                  <a:pt x="2257760" y="1752343"/>
                  <a:pt x="1752343" y="2257760"/>
                  <a:pt x="1128880" y="2257760"/>
                </a:cubicBezTo>
                <a:cubicBezTo>
                  <a:pt x="505417" y="2257760"/>
                  <a:pt x="0" y="1752343"/>
                  <a:pt x="0" y="1128880"/>
                </a:cubicBezTo>
                <a:cubicBezTo>
                  <a:pt x="0" y="505417"/>
                  <a:pt x="505417" y="0"/>
                  <a:pt x="1128880" y="0"/>
                </a:cubicBezTo>
                <a:close/>
              </a:path>
            </a:pathLst>
          </a:custGeom>
        </p:spPr>
      </p:pic>
      <p:sp>
        <p:nvSpPr>
          <p:cNvPr id="3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9443" y="748543"/>
            <a:ext cx="171514" cy="171515"/>
          </a:xfrm>
          <a:custGeom>
            <a:avLst/>
            <a:gdLst>
              <a:gd name="connsiteX0" fmla="*/ 159873 w 171514"/>
              <a:gd name="connsiteY0" fmla="*/ 74116 h 171515"/>
              <a:gd name="connsiteX1" fmla="*/ 97398 w 171514"/>
              <a:gd name="connsiteY1" fmla="*/ 74116 h 171515"/>
              <a:gd name="connsiteX2" fmla="*/ 97398 w 171514"/>
              <a:gd name="connsiteY2" fmla="*/ 11641 h 171515"/>
              <a:gd name="connsiteX3" fmla="*/ 85757 w 171514"/>
              <a:gd name="connsiteY3" fmla="*/ 0 h 171515"/>
              <a:gd name="connsiteX4" fmla="*/ 74116 w 171514"/>
              <a:gd name="connsiteY4" fmla="*/ 11641 h 171515"/>
              <a:gd name="connsiteX5" fmla="*/ 74116 w 171514"/>
              <a:gd name="connsiteY5" fmla="*/ 74116 h 171515"/>
              <a:gd name="connsiteX6" fmla="*/ 11641 w 171514"/>
              <a:gd name="connsiteY6" fmla="*/ 74116 h 171515"/>
              <a:gd name="connsiteX7" fmla="*/ 0 w 171514"/>
              <a:gd name="connsiteY7" fmla="*/ 85758 h 171515"/>
              <a:gd name="connsiteX8" fmla="*/ 11641 w 171514"/>
              <a:gd name="connsiteY8" fmla="*/ 97399 h 171515"/>
              <a:gd name="connsiteX9" fmla="*/ 74116 w 171514"/>
              <a:gd name="connsiteY9" fmla="*/ 97399 h 171515"/>
              <a:gd name="connsiteX10" fmla="*/ 74116 w 171514"/>
              <a:gd name="connsiteY10" fmla="*/ 159874 h 171515"/>
              <a:gd name="connsiteX11" fmla="*/ 85757 w 171514"/>
              <a:gd name="connsiteY11" fmla="*/ 171515 h 171515"/>
              <a:gd name="connsiteX12" fmla="*/ 97398 w 171514"/>
              <a:gd name="connsiteY12" fmla="*/ 159874 h 171515"/>
              <a:gd name="connsiteX13" fmla="*/ 97398 w 171514"/>
              <a:gd name="connsiteY13" fmla="*/ 97399 h 171515"/>
              <a:gd name="connsiteX14" fmla="*/ 159873 w 171514"/>
              <a:gd name="connsiteY14" fmla="*/ 97399 h 171515"/>
              <a:gd name="connsiteX15" fmla="*/ 171514 w 171514"/>
              <a:gd name="connsiteY15" fmla="*/ 85758 h 171515"/>
              <a:gd name="connsiteX16" fmla="*/ 159873 w 171514"/>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4" h="171515">
                <a:moveTo>
                  <a:pt x="159873" y="74116"/>
                </a:moveTo>
                <a:lnTo>
                  <a:pt x="97398" y="74116"/>
                </a:lnTo>
                <a:lnTo>
                  <a:pt x="97398" y="11641"/>
                </a:lnTo>
                <a:cubicBezTo>
                  <a:pt x="97398" y="5212"/>
                  <a:pt x="92186" y="0"/>
                  <a:pt x="85757"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7" y="171515"/>
                </a:cubicBezTo>
                <a:cubicBezTo>
                  <a:pt x="92186" y="171515"/>
                  <a:pt x="97398" y="166303"/>
                  <a:pt x="97398" y="159874"/>
                </a:cubicBezTo>
                <a:lnTo>
                  <a:pt x="97398" y="97399"/>
                </a:lnTo>
                <a:lnTo>
                  <a:pt x="159873" y="97399"/>
                </a:lnTo>
                <a:cubicBezTo>
                  <a:pt x="166302" y="97399"/>
                  <a:pt x="171514" y="92187"/>
                  <a:pt x="171514" y="85758"/>
                </a:cubicBezTo>
                <a:cubicBezTo>
                  <a:pt x="171514" y="79328"/>
                  <a:pt x="166302" y="74116"/>
                  <a:pt x="159873" y="74116"/>
                </a:cubicBezTo>
                <a:close/>
              </a:path>
            </a:pathLst>
          </a:custGeom>
          <a:solidFill>
            <a:schemeClr val="accent2"/>
          </a:solidFill>
          <a:ln w="776" cap="flat">
            <a:noFill/>
            <a:prstDash val="solid"/>
            <a:miter/>
          </a:ln>
        </p:spPr>
        <p:txBody>
          <a:bodyPr rtlCol="0" anchor="ctr"/>
          <a:lstStyle/>
          <a:p>
            <a:endParaRPr lang="en-US"/>
          </a:p>
        </p:txBody>
      </p:sp>
      <p:sp>
        <p:nvSpPr>
          <p:cNvPr id="10" name="Content Placeholder 9">
            <a:extLst>
              <a:ext uri="{FF2B5EF4-FFF2-40B4-BE49-F238E27FC236}">
                <a16:creationId xmlns:a16="http://schemas.microsoft.com/office/drawing/2014/main" id="{FE3BF6C1-4581-5619-4743-BCD9800FD3C5}"/>
              </a:ext>
            </a:extLst>
          </p:cNvPr>
          <p:cNvSpPr>
            <a:spLocks noGrp="1"/>
          </p:cNvSpPr>
          <p:nvPr>
            <p:ph idx="1"/>
          </p:nvPr>
        </p:nvSpPr>
        <p:spPr>
          <a:xfrm>
            <a:off x="5846617" y="3175552"/>
            <a:ext cx="5366041" cy="2809114"/>
          </a:xfrm>
        </p:spPr>
        <p:txBody>
          <a:bodyPr anchor="t">
            <a:normAutofit/>
          </a:bodyPr>
          <a:lstStyle/>
          <a:p>
            <a:endParaRPr lang="en-US" sz="2000" dirty="0"/>
          </a:p>
        </p:txBody>
      </p:sp>
      <p:sp>
        <p:nvSpPr>
          <p:cNvPr id="4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2074" y="421171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cxnSp>
        <p:nvCxnSpPr>
          <p:cNvPr id="42" name="Straight Connector 4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68377"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735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8AD2D-9C94-0E33-2A20-E7ED500C1C4D}"/>
              </a:ext>
            </a:extLst>
          </p:cNvPr>
          <p:cNvSpPr>
            <a:spLocks noGrp="1"/>
          </p:cNvSpPr>
          <p:nvPr>
            <p:ph type="title"/>
          </p:nvPr>
        </p:nvSpPr>
        <p:spPr>
          <a:xfrm>
            <a:off x="6738267" y="818302"/>
            <a:ext cx="4333814" cy="2892092"/>
          </a:xfrm>
        </p:spPr>
        <p:txBody>
          <a:bodyPr vert="horz" lIns="91440" tIns="45720" rIns="91440" bIns="45720" rtlCol="0" anchor="b">
            <a:noAutofit/>
          </a:bodyPr>
          <a:lstStyle/>
          <a:p>
            <a:r>
              <a:rPr lang="en-US" sz="6000" b="1" kern="1200" dirty="0">
                <a:solidFill>
                  <a:schemeClr val="tx2"/>
                </a:solidFill>
                <a:effectLst>
                  <a:outerShdw blurRad="38100" dist="38100" dir="2700000" algn="tl">
                    <a:srgbClr val="000000">
                      <a:alpha val="43137"/>
                    </a:srgbClr>
                  </a:outerShdw>
                </a:effectLst>
                <a:latin typeface="+mj-lt"/>
                <a:ea typeface="+mj-ea"/>
                <a:cs typeface="+mj-cs"/>
              </a:rPr>
              <a:t>FARVEL OG TAK FOR I DAG</a:t>
            </a:r>
          </a:p>
        </p:txBody>
      </p:sp>
      <p:pic>
        <p:nvPicPr>
          <p:cNvPr id="5" name="Billede 4">
            <a:extLst>
              <a:ext uri="{FF2B5EF4-FFF2-40B4-BE49-F238E27FC236}">
                <a16:creationId xmlns:a16="http://schemas.microsoft.com/office/drawing/2014/main" id="{6B9878D4-665C-860D-468E-E3327A71B894}"/>
              </a:ext>
            </a:extLst>
          </p:cNvPr>
          <p:cNvPicPr>
            <a:picLocks noChangeAspect="1"/>
          </p:cNvPicPr>
          <p:nvPr/>
        </p:nvPicPr>
        <p:blipFill>
          <a:blip r:embed="rId3">
            <a:alphaModFix/>
          </a:blip>
          <a:srcRect l="5750" r="4884" b="2"/>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Pladsholder til indhold 3">
            <a:extLst>
              <a:ext uri="{FF2B5EF4-FFF2-40B4-BE49-F238E27FC236}">
                <a16:creationId xmlns:a16="http://schemas.microsoft.com/office/drawing/2014/main" id="{E1270852-9EA2-EF10-5DB1-633CB2032E8A}"/>
              </a:ext>
            </a:extLst>
          </p:cNvPr>
          <p:cNvPicPr>
            <a:picLocks noChangeAspect="1"/>
          </p:cNvPicPr>
          <p:nvPr/>
        </p:nvPicPr>
        <p:blipFill>
          <a:blip r:embed="rId4">
            <a:alphaModFix/>
          </a:blip>
          <a:srcRect t="7519" r="-3" b="6732"/>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6" name="Billede 5">
            <a:extLst>
              <a:ext uri="{FF2B5EF4-FFF2-40B4-BE49-F238E27FC236}">
                <a16:creationId xmlns:a16="http://schemas.microsoft.com/office/drawing/2014/main" id="{93874906-73E4-1314-E160-5DBD2CB3155A}"/>
              </a:ext>
            </a:extLst>
          </p:cNvPr>
          <p:cNvPicPr>
            <a:picLocks noChangeAspect="1"/>
          </p:cNvPicPr>
          <p:nvPr/>
        </p:nvPicPr>
        <p:blipFill>
          <a:blip r:embed="rId5">
            <a:alphaModFix/>
          </a:blip>
          <a:srcRect b="1139"/>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22" name="Content Placeholder 21">
            <a:extLst>
              <a:ext uri="{FF2B5EF4-FFF2-40B4-BE49-F238E27FC236}">
                <a16:creationId xmlns:a16="http://schemas.microsoft.com/office/drawing/2014/main" id="{E512BEF8-7FE3-25F1-1BEB-7F435FF517E0}"/>
              </a:ext>
            </a:extLst>
          </p:cNvPr>
          <p:cNvSpPr>
            <a:spLocks noGrp="1"/>
          </p:cNvSpPr>
          <p:nvPr>
            <p:ph idx="1"/>
          </p:nvPr>
        </p:nvSpPr>
        <p:spPr>
          <a:xfrm>
            <a:off x="9618438" y="4906809"/>
            <a:ext cx="2149620" cy="1132889"/>
          </a:xfrm>
        </p:spPr>
        <p:txBody>
          <a:bodyPr anchor="ctr">
            <a:normAutofit/>
          </a:bodyPr>
          <a:lstStyle/>
          <a:p>
            <a:pPr marL="0" indent="0">
              <a:buNone/>
            </a:pPr>
            <a:endParaRPr lang="en-US" sz="1800" dirty="0">
              <a:solidFill>
                <a:schemeClr val="tx2"/>
              </a:solidFill>
            </a:endParaRPr>
          </a:p>
        </p:txBody>
      </p:sp>
    </p:spTree>
    <p:extLst>
      <p:ext uri="{BB962C8B-B14F-4D97-AF65-F5344CB8AC3E}">
        <p14:creationId xmlns:p14="http://schemas.microsoft.com/office/powerpoint/2010/main" val="4282917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3E4B3DAE-6ACC-3F31-91F4-B702B2EC5948}"/>
              </a:ext>
            </a:extLst>
          </p:cNvPr>
          <p:cNvSpPr>
            <a:spLocks noGrp="1"/>
          </p:cNvSpPr>
          <p:nvPr>
            <p:ph idx="1"/>
          </p:nvPr>
        </p:nvSpPr>
        <p:spPr>
          <a:xfrm>
            <a:off x="1069848" y="381000"/>
            <a:ext cx="8148580" cy="780288"/>
          </a:xfrm>
        </p:spPr>
        <p:txBody>
          <a:bodyPr>
            <a:noAutofit/>
          </a:bodyPr>
          <a:lstStyle/>
          <a:p>
            <a:pPr marL="0" indent="0" algn="ctr">
              <a:buNone/>
            </a:pPr>
            <a:r>
              <a:rPr lang="da-DK" sz="3600" b="1" dirty="0">
                <a:effectLst>
                  <a:outerShdw blurRad="38100" dist="38100" dir="2700000" algn="tl">
                    <a:srgbClr val="000000">
                      <a:alpha val="43137"/>
                    </a:srgbClr>
                  </a:outerShdw>
                </a:effectLst>
              </a:rPr>
              <a:t>Tjek-ind-guide – trin-for-trin Torsdag </a:t>
            </a:r>
          </a:p>
          <a:p>
            <a:pPr marL="0" indent="0" algn="ctr">
              <a:buNone/>
            </a:pPr>
            <a:r>
              <a:rPr lang="da-DK" sz="2400" b="1" dirty="0"/>
              <a:t>Scan QR-koden med kameraet og tryk på linket:</a:t>
            </a:r>
          </a:p>
          <a:p>
            <a:pPr marL="0" indent="0" algn="ctr">
              <a:buNone/>
            </a:pPr>
            <a:r>
              <a:rPr lang="da-DK" sz="3200" b="1" dirty="0"/>
              <a:t>                      </a:t>
            </a:r>
            <a:r>
              <a:rPr lang="da-DK" sz="3200" b="1" dirty="0">
                <a:highlight>
                  <a:srgbClr val="FFFF00"/>
                </a:highlight>
              </a:rPr>
              <a:t>Tilmeldmig.dk</a:t>
            </a:r>
          </a:p>
          <a:p>
            <a:pPr marL="0" indent="0" algn="ctr">
              <a:buNone/>
            </a:pPr>
            <a:endParaRPr lang="da-DK" sz="3600" b="1" dirty="0">
              <a:effectLst>
                <a:outerShdw blurRad="38100" dist="38100" dir="2700000" algn="tl">
                  <a:srgbClr val="000000">
                    <a:alpha val="43137"/>
                  </a:srgbClr>
                </a:outerShdw>
              </a:effectLst>
              <a:highlight>
                <a:srgbClr val="FFFF00"/>
              </a:highlight>
            </a:endParaRPr>
          </a:p>
          <a:p>
            <a:pPr marL="0" indent="0" algn="ctr">
              <a:buNone/>
            </a:pPr>
            <a:endParaRPr lang="da-DK" sz="3600" b="1" dirty="0">
              <a:effectLst>
                <a:outerShdw blurRad="38100" dist="38100" dir="2700000" algn="tl">
                  <a:srgbClr val="000000">
                    <a:alpha val="43137"/>
                  </a:srgbClr>
                </a:outerShdw>
              </a:effectLst>
              <a:highlight>
                <a:srgbClr val="FFFF00"/>
              </a:highlight>
            </a:endParaRPr>
          </a:p>
          <a:p>
            <a:pPr marL="0" indent="0" algn="ctr">
              <a:buNone/>
            </a:pPr>
            <a:endParaRPr lang="da-DK" sz="1800" b="1" dirty="0">
              <a:effectLst>
                <a:outerShdw blurRad="38100" dist="38100" dir="2700000" algn="tl">
                  <a:srgbClr val="000000">
                    <a:alpha val="43137"/>
                  </a:srgbClr>
                </a:outerShdw>
              </a:effectLst>
            </a:endParaRPr>
          </a:p>
          <a:p>
            <a:pPr marL="0" indent="0" algn="ctr">
              <a:buNone/>
            </a:pPr>
            <a:endParaRPr lang="da-DK" sz="1800" b="1" dirty="0">
              <a:effectLst>
                <a:outerShdw blurRad="38100" dist="38100" dir="2700000" algn="tl">
                  <a:srgbClr val="000000">
                    <a:alpha val="43137"/>
                  </a:srgbClr>
                </a:outerShdw>
              </a:effectLst>
            </a:endParaRPr>
          </a:p>
          <a:p>
            <a:pPr marL="0" indent="0" algn="ctr">
              <a:buNone/>
            </a:pPr>
            <a:endParaRPr lang="da-DK" sz="1800" b="1" dirty="0">
              <a:effectLst>
                <a:outerShdw blurRad="38100" dist="38100" dir="2700000" algn="tl">
                  <a:srgbClr val="000000">
                    <a:alpha val="43137"/>
                  </a:srgbClr>
                </a:outerShdw>
              </a:effectLst>
            </a:endParaRPr>
          </a:p>
        </p:txBody>
      </p:sp>
      <p:sp>
        <p:nvSpPr>
          <p:cNvPr id="2" name="Pladsholder til sidefod 1">
            <a:extLst>
              <a:ext uri="{FF2B5EF4-FFF2-40B4-BE49-F238E27FC236}">
                <a16:creationId xmlns:a16="http://schemas.microsoft.com/office/drawing/2014/main" id="{B6AF495E-C018-D9DC-8173-D504E1172E59}"/>
              </a:ext>
            </a:extLst>
          </p:cNvPr>
          <p:cNvSpPr>
            <a:spLocks noGrp="1"/>
          </p:cNvSpPr>
          <p:nvPr>
            <p:ph type="ftr" sz="quarter" idx="11"/>
          </p:nvPr>
        </p:nvSpPr>
        <p:spPr>
          <a:xfrm>
            <a:off x="2719970" y="6203296"/>
            <a:ext cx="4461006" cy="46784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A6876295-D97C-EB8C-30ED-F4198AB8829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10493829" y="88425"/>
            <a:ext cx="1495807" cy="149340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9" name="Tekstfelt 8">
            <a:extLst>
              <a:ext uri="{FF2B5EF4-FFF2-40B4-BE49-F238E27FC236}">
                <a16:creationId xmlns:a16="http://schemas.microsoft.com/office/drawing/2014/main" id="{1AA1D2CB-6290-607A-3E22-6771F1FDD342}"/>
              </a:ext>
            </a:extLst>
          </p:cNvPr>
          <p:cNvSpPr txBox="1"/>
          <p:nvPr/>
        </p:nvSpPr>
        <p:spPr>
          <a:xfrm>
            <a:off x="230886" y="6433239"/>
            <a:ext cx="6094476"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Calibri" panose="020F0502020204030204" pitchFamily="34" charset="0"/>
              </a:rPr>
              <a:t>FOA-WIFI: Farfartil4</a:t>
            </a:r>
          </a:p>
        </p:txBody>
      </p:sp>
      <p:pic>
        <p:nvPicPr>
          <p:cNvPr id="10" name="Billede 9">
            <a:extLst>
              <a:ext uri="{FF2B5EF4-FFF2-40B4-BE49-F238E27FC236}">
                <a16:creationId xmlns:a16="http://schemas.microsoft.com/office/drawing/2014/main" id="{356F68EA-5EE6-2133-C0AE-E0E4E9879337}"/>
              </a:ext>
            </a:extLst>
          </p:cNvPr>
          <p:cNvPicPr>
            <a:picLocks noChangeAspect="1"/>
          </p:cNvPicPr>
          <p:nvPr/>
        </p:nvPicPr>
        <p:blipFill>
          <a:blip r:embed="rId4"/>
          <a:stretch>
            <a:fillRect/>
          </a:stretch>
        </p:blipFill>
        <p:spPr>
          <a:xfrm>
            <a:off x="8092440" y="3806345"/>
            <a:ext cx="2626894" cy="2626894"/>
          </a:xfrm>
          <a:prstGeom prst="rect">
            <a:avLst/>
          </a:prstGeom>
        </p:spPr>
      </p:pic>
      <p:pic>
        <p:nvPicPr>
          <p:cNvPr id="6" name="Billede 5">
            <a:extLst>
              <a:ext uri="{FF2B5EF4-FFF2-40B4-BE49-F238E27FC236}">
                <a16:creationId xmlns:a16="http://schemas.microsoft.com/office/drawing/2014/main" id="{2C2508D4-7BBE-E629-5DEA-D41E90957112}"/>
              </a:ext>
            </a:extLst>
          </p:cNvPr>
          <p:cNvPicPr>
            <a:picLocks noChangeAspect="1"/>
          </p:cNvPicPr>
          <p:nvPr/>
        </p:nvPicPr>
        <p:blipFill>
          <a:blip r:embed="rId5"/>
          <a:stretch>
            <a:fillRect/>
          </a:stretch>
        </p:blipFill>
        <p:spPr>
          <a:xfrm>
            <a:off x="3583173" y="2002988"/>
            <a:ext cx="4630746" cy="4297997"/>
          </a:xfrm>
          <a:prstGeom prst="rect">
            <a:avLst/>
          </a:prstGeom>
        </p:spPr>
      </p:pic>
    </p:spTree>
    <p:extLst>
      <p:ext uri="{BB962C8B-B14F-4D97-AF65-F5344CB8AC3E}">
        <p14:creationId xmlns:p14="http://schemas.microsoft.com/office/powerpoint/2010/main" val="255024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3E4B3DAE-6ACC-3F31-91F4-B702B2EC5948}"/>
              </a:ext>
            </a:extLst>
          </p:cNvPr>
          <p:cNvSpPr>
            <a:spLocks noGrp="1"/>
          </p:cNvSpPr>
          <p:nvPr>
            <p:ph idx="1"/>
          </p:nvPr>
        </p:nvSpPr>
        <p:spPr>
          <a:xfrm>
            <a:off x="1069848" y="381000"/>
            <a:ext cx="8148580" cy="780288"/>
          </a:xfrm>
        </p:spPr>
        <p:txBody>
          <a:bodyPr>
            <a:noAutofit/>
          </a:bodyPr>
          <a:lstStyle/>
          <a:p>
            <a:pPr marL="0" indent="0" algn="ctr">
              <a:buNone/>
            </a:pPr>
            <a:r>
              <a:rPr lang="da-DK" sz="3600" b="1" dirty="0">
                <a:effectLst>
                  <a:outerShdw blurRad="38100" dist="38100" dir="2700000" algn="tl">
                    <a:srgbClr val="000000">
                      <a:alpha val="43137"/>
                    </a:srgbClr>
                  </a:outerShdw>
                </a:effectLst>
              </a:rPr>
              <a:t>Tjek-ind-guide – trin-for-trin Fredag </a:t>
            </a:r>
          </a:p>
          <a:p>
            <a:pPr marL="0" indent="0" algn="ctr">
              <a:buNone/>
            </a:pPr>
            <a:r>
              <a:rPr lang="da-DK" sz="2400" b="1" dirty="0"/>
              <a:t>Scan QR-koden med kameraet og tryk på linket:</a:t>
            </a:r>
          </a:p>
          <a:p>
            <a:pPr marL="0" indent="0" algn="ctr">
              <a:buNone/>
            </a:pPr>
            <a:r>
              <a:rPr lang="da-DK" sz="3200" b="1" dirty="0"/>
              <a:t>                      </a:t>
            </a:r>
            <a:r>
              <a:rPr lang="da-DK" sz="3200" b="1" dirty="0">
                <a:highlight>
                  <a:srgbClr val="FFFF00"/>
                </a:highlight>
              </a:rPr>
              <a:t>Tilmeldmig.dk</a:t>
            </a:r>
          </a:p>
          <a:p>
            <a:pPr marL="0" indent="0" algn="ctr">
              <a:buNone/>
            </a:pPr>
            <a:endParaRPr lang="da-DK" sz="3600" b="1" dirty="0">
              <a:effectLst>
                <a:outerShdw blurRad="38100" dist="38100" dir="2700000" algn="tl">
                  <a:srgbClr val="000000">
                    <a:alpha val="43137"/>
                  </a:srgbClr>
                </a:outerShdw>
              </a:effectLst>
              <a:highlight>
                <a:srgbClr val="FFFF00"/>
              </a:highlight>
            </a:endParaRPr>
          </a:p>
          <a:p>
            <a:pPr marL="0" indent="0" algn="ctr">
              <a:buNone/>
            </a:pPr>
            <a:endParaRPr lang="da-DK" sz="3600" b="1" dirty="0">
              <a:effectLst>
                <a:outerShdw blurRad="38100" dist="38100" dir="2700000" algn="tl">
                  <a:srgbClr val="000000">
                    <a:alpha val="43137"/>
                  </a:srgbClr>
                </a:outerShdw>
              </a:effectLst>
              <a:highlight>
                <a:srgbClr val="FFFF00"/>
              </a:highlight>
            </a:endParaRPr>
          </a:p>
          <a:p>
            <a:pPr marL="0" indent="0" algn="ctr">
              <a:buNone/>
            </a:pPr>
            <a:endParaRPr lang="da-DK" sz="1800" b="1" dirty="0">
              <a:effectLst>
                <a:outerShdw blurRad="38100" dist="38100" dir="2700000" algn="tl">
                  <a:srgbClr val="000000">
                    <a:alpha val="43137"/>
                  </a:srgbClr>
                </a:outerShdw>
              </a:effectLst>
            </a:endParaRPr>
          </a:p>
          <a:p>
            <a:pPr marL="0" indent="0" algn="ctr">
              <a:buNone/>
            </a:pPr>
            <a:endParaRPr lang="da-DK" sz="1800" b="1" dirty="0">
              <a:effectLst>
                <a:outerShdw blurRad="38100" dist="38100" dir="2700000" algn="tl">
                  <a:srgbClr val="000000">
                    <a:alpha val="43137"/>
                  </a:srgbClr>
                </a:outerShdw>
              </a:effectLst>
            </a:endParaRPr>
          </a:p>
          <a:p>
            <a:pPr marL="0" indent="0" algn="ctr">
              <a:buNone/>
            </a:pPr>
            <a:endParaRPr lang="da-DK" sz="1800" b="1" dirty="0">
              <a:effectLst>
                <a:outerShdw blurRad="38100" dist="38100" dir="2700000" algn="tl">
                  <a:srgbClr val="000000">
                    <a:alpha val="43137"/>
                  </a:srgbClr>
                </a:outerShdw>
              </a:effectLst>
            </a:endParaRPr>
          </a:p>
        </p:txBody>
      </p:sp>
      <p:sp>
        <p:nvSpPr>
          <p:cNvPr id="2" name="Pladsholder til sidefod 1">
            <a:extLst>
              <a:ext uri="{FF2B5EF4-FFF2-40B4-BE49-F238E27FC236}">
                <a16:creationId xmlns:a16="http://schemas.microsoft.com/office/drawing/2014/main" id="{B6AF495E-C018-D9DC-8173-D504E1172E59}"/>
              </a:ext>
            </a:extLst>
          </p:cNvPr>
          <p:cNvSpPr>
            <a:spLocks noGrp="1"/>
          </p:cNvSpPr>
          <p:nvPr>
            <p:ph type="ftr" sz="quarter" idx="11"/>
          </p:nvPr>
        </p:nvSpPr>
        <p:spPr>
          <a:xfrm>
            <a:off x="2719970" y="6203296"/>
            <a:ext cx="4461006" cy="46784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A6876295-D97C-EB8C-30ED-F4198AB8829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 b="152"/>
          <a:stretch/>
        </p:blipFill>
        <p:spPr>
          <a:xfrm>
            <a:off x="10493829" y="88425"/>
            <a:ext cx="1495807" cy="149340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9" name="Tekstfelt 8">
            <a:extLst>
              <a:ext uri="{FF2B5EF4-FFF2-40B4-BE49-F238E27FC236}">
                <a16:creationId xmlns:a16="http://schemas.microsoft.com/office/drawing/2014/main" id="{1AA1D2CB-6290-607A-3E22-6771F1FDD342}"/>
              </a:ext>
            </a:extLst>
          </p:cNvPr>
          <p:cNvSpPr txBox="1"/>
          <p:nvPr/>
        </p:nvSpPr>
        <p:spPr>
          <a:xfrm>
            <a:off x="230886" y="6433239"/>
            <a:ext cx="6094476"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Calibri" panose="020F0502020204030204" pitchFamily="34" charset="0"/>
              </a:rPr>
              <a:t>FOA-WIFI: Farfartil4</a:t>
            </a:r>
          </a:p>
        </p:txBody>
      </p:sp>
      <p:pic>
        <p:nvPicPr>
          <p:cNvPr id="10" name="Billede 9">
            <a:extLst>
              <a:ext uri="{FF2B5EF4-FFF2-40B4-BE49-F238E27FC236}">
                <a16:creationId xmlns:a16="http://schemas.microsoft.com/office/drawing/2014/main" id="{356F68EA-5EE6-2133-C0AE-E0E4E9879337}"/>
              </a:ext>
            </a:extLst>
          </p:cNvPr>
          <p:cNvPicPr>
            <a:picLocks noChangeAspect="1"/>
          </p:cNvPicPr>
          <p:nvPr/>
        </p:nvPicPr>
        <p:blipFill>
          <a:blip r:embed="rId4"/>
          <a:stretch>
            <a:fillRect/>
          </a:stretch>
        </p:blipFill>
        <p:spPr>
          <a:xfrm>
            <a:off x="8092440" y="3806345"/>
            <a:ext cx="2626894" cy="2626894"/>
          </a:xfrm>
          <a:prstGeom prst="rect">
            <a:avLst/>
          </a:prstGeom>
        </p:spPr>
      </p:pic>
      <p:pic>
        <p:nvPicPr>
          <p:cNvPr id="6" name="Billede 5">
            <a:extLst>
              <a:ext uri="{FF2B5EF4-FFF2-40B4-BE49-F238E27FC236}">
                <a16:creationId xmlns:a16="http://schemas.microsoft.com/office/drawing/2014/main" id="{8E9C79FE-5660-27C4-AB59-1369B3DF0D34}"/>
              </a:ext>
            </a:extLst>
          </p:cNvPr>
          <p:cNvPicPr>
            <a:picLocks noChangeAspect="1"/>
          </p:cNvPicPr>
          <p:nvPr/>
        </p:nvPicPr>
        <p:blipFill>
          <a:blip r:embed="rId5"/>
          <a:stretch>
            <a:fillRect/>
          </a:stretch>
        </p:blipFill>
        <p:spPr>
          <a:xfrm>
            <a:off x="3593805" y="1957042"/>
            <a:ext cx="4604961" cy="4237612"/>
          </a:xfrm>
          <a:prstGeom prst="rect">
            <a:avLst/>
          </a:prstGeom>
        </p:spPr>
      </p:pic>
    </p:spTree>
    <p:extLst>
      <p:ext uri="{BB962C8B-B14F-4D97-AF65-F5344CB8AC3E}">
        <p14:creationId xmlns:p14="http://schemas.microsoft.com/office/powerpoint/2010/main" val="2051613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BC92F09F-3F5A-C022-4D52-F4CA628BDA1B}"/>
              </a:ext>
            </a:extLst>
          </p:cNvPr>
          <p:cNvPicPr>
            <a:picLocks noChangeAspect="1"/>
          </p:cNvPicPr>
          <p:nvPr/>
        </p:nvPicPr>
        <p:blipFill>
          <a:blip r:embed="rId3"/>
          <a:stretch>
            <a:fillRect/>
          </a:stretch>
        </p:blipFill>
        <p:spPr>
          <a:xfrm>
            <a:off x="10380040" y="145005"/>
            <a:ext cx="1499746" cy="1487553"/>
          </a:xfrm>
          <a:prstGeom prst="rect">
            <a:avLst/>
          </a:prstGeom>
        </p:spPr>
      </p:pic>
      <p:sp>
        <p:nvSpPr>
          <p:cNvPr id="2" name="Titel 1">
            <a:extLst>
              <a:ext uri="{FF2B5EF4-FFF2-40B4-BE49-F238E27FC236}">
                <a16:creationId xmlns:a16="http://schemas.microsoft.com/office/drawing/2014/main" id="{3671AF91-9237-BE7A-C057-0101CA8D533C}"/>
              </a:ext>
            </a:extLst>
          </p:cNvPr>
          <p:cNvSpPr>
            <a:spLocks noGrp="1"/>
          </p:cNvSpPr>
          <p:nvPr>
            <p:ph type="ctrTitle"/>
          </p:nvPr>
        </p:nvSpPr>
        <p:spPr>
          <a:xfrm>
            <a:off x="1592826" y="285136"/>
            <a:ext cx="8239432" cy="1101212"/>
          </a:xfrm>
        </p:spPr>
        <p:txBody>
          <a:bodyPr>
            <a:normAutofit fontScale="90000"/>
          </a:bodyPr>
          <a:lstStyle/>
          <a:p>
            <a:r>
              <a:rPr lang="da-DK" sz="4400" b="1" dirty="0">
                <a:effectLst>
                  <a:outerShdw blurRad="38100" dist="38100" dir="2700000" algn="tl">
                    <a:srgbClr val="000000">
                      <a:alpha val="43137"/>
                    </a:srgbClr>
                  </a:outerShdw>
                </a:effectLst>
              </a:rPr>
              <a:t>Tjek-ind-guide – trin-for-trin</a:t>
            </a:r>
            <a:br>
              <a:rPr lang="da-DK" sz="3600" dirty="0"/>
            </a:br>
            <a:endParaRPr lang="da-DK" sz="3600" dirty="0"/>
          </a:p>
        </p:txBody>
      </p:sp>
      <p:sp>
        <p:nvSpPr>
          <p:cNvPr id="3" name="Undertitel 2">
            <a:extLst>
              <a:ext uri="{FF2B5EF4-FFF2-40B4-BE49-F238E27FC236}">
                <a16:creationId xmlns:a16="http://schemas.microsoft.com/office/drawing/2014/main" id="{21C4BDCE-FA0D-5761-90A7-ECC543EFA0C0}"/>
              </a:ext>
            </a:extLst>
          </p:cNvPr>
          <p:cNvSpPr>
            <a:spLocks noGrp="1"/>
          </p:cNvSpPr>
          <p:nvPr>
            <p:ph type="subTitle" idx="1"/>
          </p:nvPr>
        </p:nvSpPr>
        <p:spPr>
          <a:xfrm>
            <a:off x="4752660" y="1887795"/>
            <a:ext cx="5915340" cy="3370006"/>
          </a:xfrm>
        </p:spPr>
        <p:txBody>
          <a:bodyPr>
            <a:normAutofit fontScale="92500" lnSpcReduction="10000"/>
          </a:bodyPr>
          <a:lstStyle/>
          <a:p>
            <a:pPr marL="571500" indent="-571500" algn="l">
              <a:buFont typeface="Arial" panose="020B0604020202020204" pitchFamily="34" charset="0"/>
              <a:buChar char="•"/>
            </a:pPr>
            <a:r>
              <a:rPr lang="da-DK" sz="3600" b="1" dirty="0"/>
              <a:t>Gå ned i bunden af skærmen og tryk på: </a:t>
            </a:r>
            <a:br>
              <a:rPr lang="da-DK" sz="3600" b="1" dirty="0">
                <a:effectLst>
                  <a:outerShdw blurRad="38100" dist="38100" dir="2700000" algn="tl">
                    <a:srgbClr val="000000">
                      <a:alpha val="43137"/>
                    </a:srgbClr>
                  </a:outerShdw>
                </a:effectLst>
              </a:rPr>
            </a:br>
            <a:br>
              <a:rPr lang="da-DK" sz="3600" b="1" dirty="0">
                <a:effectLst>
                  <a:outerShdw blurRad="38100" dist="38100" dir="2700000" algn="tl">
                    <a:srgbClr val="000000">
                      <a:alpha val="43137"/>
                    </a:srgbClr>
                  </a:outerShdw>
                </a:effectLst>
              </a:rPr>
            </a:br>
            <a:r>
              <a:rPr lang="da-DK" sz="3600" b="1" dirty="0">
                <a:solidFill>
                  <a:schemeClr val="bg1"/>
                </a:solidFill>
                <a:effectLst>
                  <a:outerShdw blurRad="38100" dist="38100" dir="2700000" algn="tl">
                    <a:srgbClr val="000000">
                      <a:alpha val="43137"/>
                    </a:srgbClr>
                  </a:outerShdw>
                </a:effectLst>
                <a:highlight>
                  <a:srgbClr val="00FFFF"/>
                </a:highlight>
              </a:rPr>
              <a:t>TILMELD mig</a:t>
            </a:r>
          </a:p>
          <a:p>
            <a:pPr algn="l"/>
            <a:endParaRPr lang="da-DK" sz="3600" b="1" dirty="0">
              <a:solidFill>
                <a:schemeClr val="bg1"/>
              </a:solidFill>
              <a:effectLst>
                <a:outerShdw blurRad="38100" dist="38100" dir="2700000" algn="tl">
                  <a:srgbClr val="000000">
                    <a:alpha val="43137"/>
                  </a:srgbClr>
                </a:outerShdw>
              </a:effectLst>
              <a:highlight>
                <a:srgbClr val="00FFFF"/>
              </a:highlight>
            </a:endParaRPr>
          </a:p>
          <a:p>
            <a:pPr marL="571500" indent="-571500" algn="l">
              <a:buFont typeface="Arial" panose="020B0604020202020204" pitchFamily="34" charset="0"/>
              <a:buChar char="•"/>
            </a:pPr>
            <a:r>
              <a:rPr lang="da-DK" sz="3600" b="1" dirty="0"/>
              <a:t>Og så kommer I videre til…..</a:t>
            </a:r>
          </a:p>
        </p:txBody>
      </p:sp>
      <p:pic>
        <p:nvPicPr>
          <p:cNvPr id="5" name="Billede 4">
            <a:extLst>
              <a:ext uri="{FF2B5EF4-FFF2-40B4-BE49-F238E27FC236}">
                <a16:creationId xmlns:a16="http://schemas.microsoft.com/office/drawing/2014/main" id="{0335DF5D-03B6-0278-AFAA-20A76E3F1A13}"/>
              </a:ext>
            </a:extLst>
          </p:cNvPr>
          <p:cNvPicPr>
            <a:picLocks noChangeAspect="1"/>
          </p:cNvPicPr>
          <p:nvPr/>
        </p:nvPicPr>
        <p:blipFill>
          <a:blip r:embed="rId4"/>
          <a:stretch>
            <a:fillRect/>
          </a:stretch>
        </p:blipFill>
        <p:spPr>
          <a:xfrm>
            <a:off x="1431847" y="1122364"/>
            <a:ext cx="2773031" cy="5560735"/>
          </a:xfrm>
          <a:prstGeom prst="rect">
            <a:avLst/>
          </a:prstGeom>
        </p:spPr>
      </p:pic>
      <p:sp>
        <p:nvSpPr>
          <p:cNvPr id="10" name="Tekstfelt 9">
            <a:extLst>
              <a:ext uri="{FF2B5EF4-FFF2-40B4-BE49-F238E27FC236}">
                <a16:creationId xmlns:a16="http://schemas.microsoft.com/office/drawing/2014/main" id="{25FA99F9-25F7-F426-301F-738B8063865F}"/>
              </a:ext>
            </a:extLst>
          </p:cNvPr>
          <p:cNvSpPr txBox="1"/>
          <p:nvPr/>
        </p:nvSpPr>
        <p:spPr>
          <a:xfrm>
            <a:off x="5329084" y="6313767"/>
            <a:ext cx="6096000" cy="276999"/>
          </a:xfrm>
          <a:prstGeom prst="rect">
            <a:avLst/>
          </a:prstGeom>
          <a:noFill/>
        </p:spPr>
        <p:txBody>
          <a:bodyPr wrap="square">
            <a:spAutoFit/>
          </a:bodyPr>
          <a:lstStyle/>
          <a:p>
            <a:r>
              <a:rPr lang="da-DK" sz="1200" dirty="0"/>
              <a:t>FOA-WIFI: Farfartil4</a:t>
            </a:r>
          </a:p>
        </p:txBody>
      </p:sp>
    </p:spTree>
    <p:extLst>
      <p:ext uri="{BB962C8B-B14F-4D97-AF65-F5344CB8AC3E}">
        <p14:creationId xmlns:p14="http://schemas.microsoft.com/office/powerpoint/2010/main" val="156900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BC92F09F-3F5A-C022-4D52-F4CA628BDA1B}"/>
              </a:ext>
            </a:extLst>
          </p:cNvPr>
          <p:cNvPicPr>
            <a:picLocks noChangeAspect="1"/>
          </p:cNvPicPr>
          <p:nvPr/>
        </p:nvPicPr>
        <p:blipFill>
          <a:blip r:embed="rId2"/>
          <a:stretch>
            <a:fillRect/>
          </a:stretch>
        </p:blipFill>
        <p:spPr>
          <a:xfrm>
            <a:off x="10380040" y="145005"/>
            <a:ext cx="1499746" cy="1487553"/>
          </a:xfrm>
          <a:prstGeom prst="rect">
            <a:avLst/>
          </a:prstGeom>
        </p:spPr>
      </p:pic>
      <p:sp>
        <p:nvSpPr>
          <p:cNvPr id="2" name="Titel 1">
            <a:extLst>
              <a:ext uri="{FF2B5EF4-FFF2-40B4-BE49-F238E27FC236}">
                <a16:creationId xmlns:a16="http://schemas.microsoft.com/office/drawing/2014/main" id="{3671AF91-9237-BE7A-C057-0101CA8D533C}"/>
              </a:ext>
            </a:extLst>
          </p:cNvPr>
          <p:cNvSpPr>
            <a:spLocks noGrp="1"/>
          </p:cNvSpPr>
          <p:nvPr>
            <p:ph type="ctrTitle"/>
          </p:nvPr>
        </p:nvSpPr>
        <p:spPr>
          <a:xfrm>
            <a:off x="1592826" y="285136"/>
            <a:ext cx="8239432" cy="1101212"/>
          </a:xfrm>
        </p:spPr>
        <p:txBody>
          <a:bodyPr>
            <a:normAutofit fontScale="90000"/>
          </a:bodyPr>
          <a:lstStyle/>
          <a:p>
            <a:r>
              <a:rPr lang="da-DK" sz="4400" b="1" dirty="0">
                <a:effectLst>
                  <a:outerShdw blurRad="38100" dist="38100" dir="2700000" algn="tl">
                    <a:srgbClr val="000000">
                      <a:alpha val="43137"/>
                    </a:srgbClr>
                  </a:outerShdw>
                </a:effectLst>
              </a:rPr>
              <a:t>Tjek-ind-guide – trin-for-trin</a:t>
            </a:r>
            <a:br>
              <a:rPr lang="da-DK" sz="3600" dirty="0"/>
            </a:br>
            <a:endParaRPr lang="da-DK" sz="3600" dirty="0"/>
          </a:p>
        </p:txBody>
      </p:sp>
      <p:sp>
        <p:nvSpPr>
          <p:cNvPr id="3" name="Undertitel 2">
            <a:extLst>
              <a:ext uri="{FF2B5EF4-FFF2-40B4-BE49-F238E27FC236}">
                <a16:creationId xmlns:a16="http://schemas.microsoft.com/office/drawing/2014/main" id="{21C4BDCE-FA0D-5761-90A7-ECC543EFA0C0}"/>
              </a:ext>
            </a:extLst>
          </p:cNvPr>
          <p:cNvSpPr>
            <a:spLocks noGrp="1"/>
          </p:cNvSpPr>
          <p:nvPr>
            <p:ph type="subTitle" idx="1"/>
          </p:nvPr>
        </p:nvSpPr>
        <p:spPr>
          <a:xfrm>
            <a:off x="4059936" y="1887795"/>
            <a:ext cx="6227064" cy="3370006"/>
          </a:xfrm>
        </p:spPr>
        <p:txBody>
          <a:bodyPr>
            <a:normAutofit/>
          </a:bodyPr>
          <a:lstStyle/>
          <a:p>
            <a:pPr marL="571500" indent="-571500" algn="l">
              <a:buFont typeface="Arial" panose="020B0604020202020204" pitchFamily="34" charset="0"/>
              <a:buChar char="•"/>
            </a:pPr>
            <a:r>
              <a:rPr lang="da-DK" sz="3600" b="1" dirty="0"/>
              <a:t>Skriv cpr-nummer i øverste bjælke</a:t>
            </a:r>
          </a:p>
          <a:p>
            <a:pPr marL="571500" indent="-571500" algn="l">
              <a:buFont typeface="Arial" panose="020B0604020202020204" pitchFamily="34" charset="0"/>
              <a:buChar char="•"/>
            </a:pPr>
            <a:endParaRPr lang="da-DK" sz="3600" b="1" dirty="0"/>
          </a:p>
          <a:p>
            <a:pPr marL="571500" indent="-571500" algn="l">
              <a:buFont typeface="Arial" panose="020B0604020202020204" pitchFamily="34" charset="0"/>
              <a:buChar char="•"/>
            </a:pPr>
            <a:r>
              <a:rPr lang="da-DK" sz="3600" b="1" dirty="0"/>
              <a:t>Tryk på forstørrelsesglasset</a:t>
            </a:r>
          </a:p>
        </p:txBody>
      </p:sp>
      <p:pic>
        <p:nvPicPr>
          <p:cNvPr id="6" name="Billede 5">
            <a:extLst>
              <a:ext uri="{FF2B5EF4-FFF2-40B4-BE49-F238E27FC236}">
                <a16:creationId xmlns:a16="http://schemas.microsoft.com/office/drawing/2014/main" id="{4F5D8C2F-84C8-FD94-1C34-6EB8BEB1980D}"/>
              </a:ext>
            </a:extLst>
          </p:cNvPr>
          <p:cNvPicPr>
            <a:picLocks noChangeAspect="1"/>
          </p:cNvPicPr>
          <p:nvPr/>
        </p:nvPicPr>
        <p:blipFill>
          <a:blip r:embed="rId3"/>
          <a:stretch>
            <a:fillRect/>
          </a:stretch>
        </p:blipFill>
        <p:spPr>
          <a:xfrm>
            <a:off x="1045043" y="1121790"/>
            <a:ext cx="2621983" cy="5279614"/>
          </a:xfrm>
          <a:prstGeom prst="rect">
            <a:avLst/>
          </a:prstGeom>
        </p:spPr>
      </p:pic>
      <p:sp>
        <p:nvSpPr>
          <p:cNvPr id="11" name="Tekstfelt 10">
            <a:extLst>
              <a:ext uri="{FF2B5EF4-FFF2-40B4-BE49-F238E27FC236}">
                <a16:creationId xmlns:a16="http://schemas.microsoft.com/office/drawing/2014/main" id="{247ECDC8-2220-A061-363B-24372C075A09}"/>
              </a:ext>
            </a:extLst>
          </p:cNvPr>
          <p:cNvSpPr txBox="1"/>
          <p:nvPr/>
        </p:nvSpPr>
        <p:spPr>
          <a:xfrm>
            <a:off x="4726491" y="6232127"/>
            <a:ext cx="6096000"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Calibri" panose="020F0502020204030204" pitchFamily="34" charset="0"/>
              </a:rPr>
              <a:t>FOA-WIFI: Farfartil4</a:t>
            </a:r>
          </a:p>
        </p:txBody>
      </p:sp>
    </p:spTree>
    <p:extLst>
      <p:ext uri="{BB962C8B-B14F-4D97-AF65-F5344CB8AC3E}">
        <p14:creationId xmlns:p14="http://schemas.microsoft.com/office/powerpoint/2010/main" val="193002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BC92F09F-3F5A-C022-4D52-F4CA628BDA1B}"/>
              </a:ext>
            </a:extLst>
          </p:cNvPr>
          <p:cNvPicPr>
            <a:picLocks noChangeAspect="1"/>
          </p:cNvPicPr>
          <p:nvPr/>
        </p:nvPicPr>
        <p:blipFill>
          <a:blip r:embed="rId2"/>
          <a:stretch>
            <a:fillRect/>
          </a:stretch>
        </p:blipFill>
        <p:spPr>
          <a:xfrm>
            <a:off x="10380040" y="145005"/>
            <a:ext cx="1499746" cy="1487553"/>
          </a:xfrm>
          <a:prstGeom prst="rect">
            <a:avLst/>
          </a:prstGeom>
        </p:spPr>
      </p:pic>
      <p:sp>
        <p:nvSpPr>
          <p:cNvPr id="2" name="Titel 1">
            <a:extLst>
              <a:ext uri="{FF2B5EF4-FFF2-40B4-BE49-F238E27FC236}">
                <a16:creationId xmlns:a16="http://schemas.microsoft.com/office/drawing/2014/main" id="{3671AF91-9237-BE7A-C057-0101CA8D533C}"/>
              </a:ext>
            </a:extLst>
          </p:cNvPr>
          <p:cNvSpPr>
            <a:spLocks noGrp="1"/>
          </p:cNvSpPr>
          <p:nvPr>
            <p:ph type="ctrTitle"/>
          </p:nvPr>
        </p:nvSpPr>
        <p:spPr>
          <a:xfrm>
            <a:off x="1592826" y="285136"/>
            <a:ext cx="8239432" cy="1101212"/>
          </a:xfrm>
        </p:spPr>
        <p:txBody>
          <a:bodyPr>
            <a:normAutofit fontScale="90000"/>
          </a:bodyPr>
          <a:lstStyle/>
          <a:p>
            <a:r>
              <a:rPr lang="da-DK" sz="4400" b="1" dirty="0">
                <a:effectLst>
                  <a:outerShdw blurRad="38100" dist="38100" dir="2700000" algn="tl">
                    <a:srgbClr val="000000">
                      <a:alpha val="43137"/>
                    </a:srgbClr>
                  </a:outerShdw>
                </a:effectLst>
              </a:rPr>
              <a:t>Tjek-ind-guide – trin-for-trin</a:t>
            </a:r>
            <a:br>
              <a:rPr lang="da-DK" sz="3600" dirty="0"/>
            </a:br>
            <a:endParaRPr lang="da-DK" sz="3600" dirty="0"/>
          </a:p>
        </p:txBody>
      </p:sp>
      <p:sp>
        <p:nvSpPr>
          <p:cNvPr id="3" name="Undertitel 2">
            <a:extLst>
              <a:ext uri="{FF2B5EF4-FFF2-40B4-BE49-F238E27FC236}">
                <a16:creationId xmlns:a16="http://schemas.microsoft.com/office/drawing/2014/main" id="{21C4BDCE-FA0D-5761-90A7-ECC543EFA0C0}"/>
              </a:ext>
            </a:extLst>
          </p:cNvPr>
          <p:cNvSpPr>
            <a:spLocks noGrp="1"/>
          </p:cNvSpPr>
          <p:nvPr>
            <p:ph type="subTitle" idx="1"/>
          </p:nvPr>
        </p:nvSpPr>
        <p:spPr>
          <a:xfrm>
            <a:off x="4032504" y="1887794"/>
            <a:ext cx="6912864" cy="4315738"/>
          </a:xfrm>
        </p:spPr>
        <p:txBody>
          <a:bodyPr>
            <a:normAutofit fontScale="47500" lnSpcReduction="20000"/>
          </a:bodyPr>
          <a:lstStyle/>
          <a:p>
            <a:pPr marL="571500" indent="-571500" algn="l">
              <a:buFont typeface="Arial" panose="020B0604020202020204" pitchFamily="34" charset="0"/>
              <a:buChar char="•"/>
            </a:pPr>
            <a:r>
              <a:rPr lang="da-DK" sz="6500" b="1" dirty="0"/>
              <a:t>Gå ned i bunden og tryk på </a:t>
            </a:r>
          </a:p>
          <a:p>
            <a:pPr algn="l"/>
            <a:r>
              <a:rPr lang="da-DK" sz="5100" b="1" dirty="0">
                <a:effectLst>
                  <a:outerShdw blurRad="38100" dist="38100" dir="2700000" algn="tl">
                    <a:srgbClr val="000000">
                      <a:alpha val="43137"/>
                    </a:srgbClr>
                  </a:outerShdw>
                </a:effectLst>
              </a:rPr>
              <a:t>	</a:t>
            </a:r>
          </a:p>
          <a:p>
            <a:r>
              <a:rPr lang="da-DK" sz="6500" b="1" dirty="0">
                <a:solidFill>
                  <a:schemeClr val="bg1"/>
                </a:solidFill>
                <a:effectLst>
                  <a:outerShdw blurRad="38100" dist="38100" dir="2700000" algn="tl">
                    <a:srgbClr val="000000">
                      <a:alpha val="43137"/>
                    </a:srgbClr>
                  </a:outerShdw>
                </a:effectLst>
                <a:highlight>
                  <a:srgbClr val="00FFFF"/>
                </a:highlight>
              </a:rPr>
              <a:t>UDFØR</a:t>
            </a:r>
          </a:p>
          <a:p>
            <a:pPr algn="l"/>
            <a:endParaRPr lang="da-DK" sz="3600" b="1" dirty="0">
              <a:solidFill>
                <a:schemeClr val="bg1"/>
              </a:solidFill>
              <a:effectLst>
                <a:outerShdw blurRad="38100" dist="38100" dir="2700000" algn="tl">
                  <a:srgbClr val="000000">
                    <a:alpha val="43137"/>
                  </a:srgbClr>
                </a:outerShdw>
              </a:effectLst>
              <a:highlight>
                <a:srgbClr val="00FFFF"/>
              </a:highlight>
            </a:endParaRPr>
          </a:p>
          <a:p>
            <a:pPr marL="571500" indent="-571500" algn="l">
              <a:buFont typeface="Arial" panose="020B0604020202020204" pitchFamily="34" charset="0"/>
              <a:buChar char="•"/>
            </a:pPr>
            <a:r>
              <a:rPr lang="da-DK" sz="6500" b="1" dirty="0"/>
              <a:t>Og VUPTI – så skulle I gerne være registreret </a:t>
            </a:r>
          </a:p>
          <a:p>
            <a:pPr marL="571500" indent="-571500" algn="l">
              <a:buFont typeface="Arial" panose="020B0604020202020204" pitchFamily="34" charset="0"/>
              <a:buChar char="•"/>
            </a:pPr>
            <a:endParaRPr lang="da-DK" sz="3600" b="1" dirty="0">
              <a:effectLst>
                <a:outerShdw blurRad="38100" dist="38100" dir="2700000" algn="tl">
                  <a:srgbClr val="000000">
                    <a:alpha val="43137"/>
                  </a:srgbClr>
                </a:outerShdw>
              </a:effectLst>
            </a:endParaRPr>
          </a:p>
          <a:p>
            <a:pPr algn="l"/>
            <a:endParaRPr lang="da-DK" sz="3600" b="1" dirty="0">
              <a:effectLst>
                <a:outerShdw blurRad="38100" dist="38100" dir="2700000" algn="tl">
                  <a:srgbClr val="000000">
                    <a:alpha val="43137"/>
                  </a:srgbClr>
                </a:outerShdw>
              </a:effectLst>
            </a:endParaRPr>
          </a:p>
          <a:p>
            <a:pPr algn="l"/>
            <a:endParaRPr lang="da-DK" sz="3600" b="1" dirty="0">
              <a:effectLst>
                <a:outerShdw blurRad="38100" dist="38100" dir="2700000" algn="tl">
                  <a:srgbClr val="000000">
                    <a:alpha val="43137"/>
                  </a:srgbClr>
                </a:outerShdw>
              </a:effectLst>
            </a:endParaRPr>
          </a:p>
          <a:p>
            <a:pPr algn="l"/>
            <a:endParaRPr lang="da-DK" sz="3600" b="1" dirty="0">
              <a:effectLst>
                <a:outerShdw blurRad="38100" dist="38100" dir="2700000" algn="tl">
                  <a:srgbClr val="000000">
                    <a:alpha val="43137"/>
                  </a:srgbClr>
                </a:outerShdw>
              </a:effectLst>
            </a:endParaRPr>
          </a:p>
          <a:p>
            <a:pPr algn="r"/>
            <a:r>
              <a:rPr lang="da-DK" sz="3600" b="1" dirty="0"/>
              <a:t>… hvis det bøvler så kom op i pausen</a:t>
            </a:r>
          </a:p>
          <a:p>
            <a:pPr algn="l"/>
            <a:endParaRPr lang="da-DK" sz="3600" b="1" dirty="0">
              <a:effectLst>
                <a:outerShdw blurRad="38100" dist="38100" dir="2700000" algn="tl">
                  <a:srgbClr val="000000">
                    <a:alpha val="43137"/>
                  </a:srgbClr>
                </a:outerShdw>
              </a:effectLst>
            </a:endParaRPr>
          </a:p>
        </p:txBody>
      </p:sp>
      <p:sp>
        <p:nvSpPr>
          <p:cNvPr id="11" name="Tekstfelt 10">
            <a:extLst>
              <a:ext uri="{FF2B5EF4-FFF2-40B4-BE49-F238E27FC236}">
                <a16:creationId xmlns:a16="http://schemas.microsoft.com/office/drawing/2014/main" id="{247ECDC8-2220-A061-363B-24372C075A09}"/>
              </a:ext>
            </a:extLst>
          </p:cNvPr>
          <p:cNvSpPr txBox="1"/>
          <p:nvPr/>
        </p:nvSpPr>
        <p:spPr>
          <a:xfrm>
            <a:off x="3632921" y="6186081"/>
            <a:ext cx="6096000" cy="276999"/>
          </a:xfrm>
          <a:prstGeom prst="rect">
            <a:avLst/>
          </a:prstGeom>
          <a:noFill/>
        </p:spPr>
        <p:txBody>
          <a:bodyPr wrap="square">
            <a:spAutoFit/>
          </a:bodyPr>
          <a:lstStyle/>
          <a:p>
            <a:r>
              <a:rPr lang="da-DK" sz="1200" dirty="0">
                <a:latin typeface="Calibri" panose="020F0502020204030204" pitchFamily="34" charset="0"/>
                <a:ea typeface="Calibri" panose="020F0502020204030204" pitchFamily="34" charset="0"/>
                <a:cs typeface="Calibri" panose="020F0502020204030204" pitchFamily="34" charset="0"/>
              </a:rPr>
              <a:t>FOA-WIFI: Farfartil4</a:t>
            </a:r>
          </a:p>
        </p:txBody>
      </p:sp>
      <p:pic>
        <p:nvPicPr>
          <p:cNvPr id="5" name="Billede 4">
            <a:extLst>
              <a:ext uri="{FF2B5EF4-FFF2-40B4-BE49-F238E27FC236}">
                <a16:creationId xmlns:a16="http://schemas.microsoft.com/office/drawing/2014/main" id="{C51A9085-3DA9-C409-9EAC-2A93A206A7A0}"/>
              </a:ext>
            </a:extLst>
          </p:cNvPr>
          <p:cNvPicPr>
            <a:picLocks noChangeAspect="1"/>
          </p:cNvPicPr>
          <p:nvPr/>
        </p:nvPicPr>
        <p:blipFill>
          <a:blip r:embed="rId3"/>
          <a:stretch>
            <a:fillRect/>
          </a:stretch>
        </p:blipFill>
        <p:spPr>
          <a:xfrm>
            <a:off x="813928" y="1298448"/>
            <a:ext cx="2715656" cy="5048664"/>
          </a:xfrm>
          <a:prstGeom prst="rect">
            <a:avLst/>
          </a:prstGeom>
        </p:spPr>
      </p:pic>
      <p:pic>
        <p:nvPicPr>
          <p:cNvPr id="9" name="Billede 8">
            <a:extLst>
              <a:ext uri="{FF2B5EF4-FFF2-40B4-BE49-F238E27FC236}">
                <a16:creationId xmlns:a16="http://schemas.microsoft.com/office/drawing/2014/main" id="{AF0EECAB-85E9-00F7-D32C-A4C1D1F8DA55}"/>
              </a:ext>
            </a:extLst>
          </p:cNvPr>
          <p:cNvPicPr>
            <a:picLocks noChangeAspect="1"/>
          </p:cNvPicPr>
          <p:nvPr/>
        </p:nvPicPr>
        <p:blipFill>
          <a:blip r:embed="rId4"/>
          <a:stretch>
            <a:fillRect/>
          </a:stretch>
        </p:blipFill>
        <p:spPr>
          <a:xfrm>
            <a:off x="5808764" y="4371420"/>
            <a:ext cx="1146048" cy="1128349"/>
          </a:xfrm>
          <a:prstGeom prst="rect">
            <a:avLst/>
          </a:prstGeom>
        </p:spPr>
      </p:pic>
    </p:spTree>
    <p:extLst>
      <p:ext uri="{BB962C8B-B14F-4D97-AF65-F5344CB8AC3E}">
        <p14:creationId xmlns:p14="http://schemas.microsoft.com/office/powerpoint/2010/main" val="110702562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947</TotalTime>
  <Words>1687</Words>
  <Application>Microsoft Office PowerPoint</Application>
  <PresentationFormat>Widescreen</PresentationFormat>
  <Paragraphs>283</Paragraphs>
  <Slides>43</Slides>
  <Notes>32</Notes>
  <HiddenSlides>0</HiddenSlides>
  <MMClips>0</MMClips>
  <ScaleCrop>false</ScaleCrop>
  <HeadingPairs>
    <vt:vector size="6" baseType="variant">
      <vt:variant>
        <vt:lpstr>Benyttede skrifttyper</vt:lpstr>
      </vt:variant>
      <vt:variant>
        <vt:i4>9</vt:i4>
      </vt:variant>
      <vt:variant>
        <vt:lpstr>Tema</vt:lpstr>
      </vt:variant>
      <vt:variant>
        <vt:i4>3</vt:i4>
      </vt:variant>
      <vt:variant>
        <vt:lpstr>Slidetitler</vt:lpstr>
      </vt:variant>
      <vt:variant>
        <vt:i4>43</vt:i4>
      </vt:variant>
    </vt:vector>
  </HeadingPairs>
  <TitlesOfParts>
    <vt:vector size="55" baseType="lpstr">
      <vt:lpstr>Abadi</vt:lpstr>
      <vt:lpstr>Aptos</vt:lpstr>
      <vt:lpstr>Aptos Display</vt:lpstr>
      <vt:lpstr>Aptos Display (Overskrifter)</vt:lpstr>
      <vt:lpstr>Arial</vt:lpstr>
      <vt:lpstr>Calibri</vt:lpstr>
      <vt:lpstr>Calibri Light</vt:lpstr>
      <vt:lpstr>Publico text</vt:lpstr>
      <vt:lpstr>Wingdings</vt:lpstr>
      <vt:lpstr>Office-tema</vt:lpstr>
      <vt:lpstr>Office-tema</vt:lpstr>
      <vt:lpstr>Office-tema</vt:lpstr>
      <vt:lpstr>PowerPoint-præsentation</vt:lpstr>
      <vt:lpstr>PowerPoint-præsentation</vt:lpstr>
      <vt:lpstr>Fællestillidsrepræsentanter almen</vt:lpstr>
      <vt:lpstr>PowerPoint-præsentation</vt:lpstr>
      <vt:lpstr>PowerPoint-præsentation</vt:lpstr>
      <vt:lpstr>PowerPoint-præsentation</vt:lpstr>
      <vt:lpstr>Tjek-ind-guide – trin-for-trin </vt:lpstr>
      <vt:lpstr>Tjek-ind-guide – trin-for-trin </vt:lpstr>
      <vt:lpstr>Tjek-ind-guide – trin-for-trin </vt:lpstr>
      <vt:lpstr>PowerPoint-præsentation</vt:lpstr>
      <vt:lpstr>Lønforhandling</vt:lpstr>
      <vt:lpstr>Lokale lønforhandlinger – hvorfor?</vt:lpstr>
      <vt:lpstr>Hvad skete der så…</vt:lpstr>
      <vt:lpstr>Organisationerne fik besked på at køre hjem igen…</vt:lpstr>
      <vt:lpstr>OK-05:</vt:lpstr>
      <vt:lpstr>OK-11</vt:lpstr>
      <vt:lpstr>Eksempler på aftaleret eller ledelsesret…</vt:lpstr>
      <vt:lpstr>Hvad så nu?</vt:lpstr>
      <vt:lpstr>Gruppearbejde hvor er I nu?</vt:lpstr>
      <vt:lpstr>PowerPoint-præsentation</vt:lpstr>
      <vt:lpstr>Opsamling på gruppearbejde</vt:lpstr>
      <vt:lpstr>PowerPoint-præsentation</vt:lpstr>
      <vt:lpstr>PowerPoint-præsentation</vt:lpstr>
      <vt:lpstr>PowerPoint-præsentation</vt:lpstr>
      <vt:lpstr>Ny hjemmeside</vt:lpstr>
      <vt:lpstr>Ny hjemmeside – Tillidsvalgt i LFS </vt:lpstr>
      <vt:lpstr>Ny hjemmeside LFS-boksen</vt:lpstr>
      <vt:lpstr>PowerPoint-præsentation</vt:lpstr>
      <vt:lpstr>FOA TR-appen </vt:lpstr>
      <vt:lpstr>FOA TR-appen startside  </vt:lpstr>
      <vt:lpstr>FOA TR-appen aftalearkiv  </vt:lpstr>
      <vt:lpstr>FOA TR-appen – medlemmer </vt:lpstr>
      <vt:lpstr>FOA TR-appen – meld din kollega ind</vt:lpstr>
      <vt:lpstr>FOA TR-appen – Organisering </vt:lpstr>
      <vt:lpstr>Spørgsmål sendes til adm@lfs.dk </vt:lpstr>
      <vt:lpstr>Kontakt til nyansatte kollegaer</vt:lpstr>
      <vt:lpstr>PowerPoint-præsentation</vt:lpstr>
      <vt:lpstr>FTR-Valg</vt:lpstr>
      <vt:lpstr> Valg af TR, TR-suppleant  og AMR  - Husk registering når valget er overstået  https://www.foa.dk/raad-regler/tillidsvalgt/registrering-af-tillidshverv    </vt:lpstr>
      <vt:lpstr>PowerPoint-præsentation</vt:lpstr>
      <vt:lpstr>TRIO-MØDE I UGE 45  Tema: INDFLYDELSE FREMMER TRIVSEL  Oplægsholder  Bo Vestergaard</vt:lpstr>
      <vt:lpstr>LFS årskalender 2025 kan afhentes på trykkeriet </vt:lpstr>
      <vt:lpstr>FARVEL OG 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Porse</dc:creator>
  <cp:lastModifiedBy>Maria Porse</cp:lastModifiedBy>
  <cp:revision>19</cp:revision>
  <dcterms:created xsi:type="dcterms:W3CDTF">2024-09-25T08:54:49Z</dcterms:created>
  <dcterms:modified xsi:type="dcterms:W3CDTF">2024-10-09T14:27:20Z</dcterms:modified>
</cp:coreProperties>
</file>